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8" r:id="rId9"/>
    <p:sldId id="288" r:id="rId10"/>
    <p:sldId id="310" r:id="rId11"/>
    <p:sldId id="292" r:id="rId12"/>
    <p:sldId id="293" r:id="rId13"/>
    <p:sldId id="294" r:id="rId14"/>
    <p:sldId id="295" r:id="rId15"/>
    <p:sldId id="273" r:id="rId16"/>
    <p:sldId id="272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96" r:id="rId29"/>
    <p:sldId id="297" r:id="rId30"/>
    <p:sldId id="298" r:id="rId31"/>
    <p:sldId id="299" r:id="rId32"/>
    <p:sldId id="300" r:id="rId33"/>
    <p:sldId id="31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portada2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2" y="-12828"/>
            <a:ext cx="9347892" cy="70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3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7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1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1CB3-E647-8848-AE67-DE84195FFB50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8DF04B-0E29-FB47-ACE1-57BE037C88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5" y="0"/>
            <a:ext cx="9270023" cy="6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 LA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857" y="-602097"/>
            <a:ext cx="3914775" cy="427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886" y="1920301"/>
            <a:ext cx="78457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spc="100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3000"/>
                    </a:srgbClr>
                  </a:outerShdw>
                </a:effectLst>
                <a:latin typeface="Myriad Pro"/>
                <a:cs typeface="Myriad Pro"/>
              </a:rPr>
              <a:t>Cuenta Pública período </a:t>
            </a:r>
            <a:r>
              <a:rPr lang="es-ES_tradnl" sz="5400" b="1" spc="100" dirty="0" smtClean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3000"/>
                    </a:srgbClr>
                  </a:outerShdw>
                </a:effectLst>
                <a:latin typeface="Myriad Pro"/>
                <a:cs typeface="Myriad Pro"/>
              </a:rPr>
              <a:t>2017</a:t>
            </a:r>
            <a:endParaRPr lang="es-ES_tradnl" sz="5400" b="1" spc="100" dirty="0">
              <a:solidFill>
                <a:srgbClr val="1B4298"/>
              </a:solidFill>
              <a:effectLst>
                <a:outerShdw blurRad="50800" dist="38100" dir="2700000" algn="tl" rotWithShape="0">
                  <a:srgbClr val="000000">
                    <a:alpha val="53000"/>
                  </a:srgbClr>
                </a:outerShdw>
              </a:effectLst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6495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Pedagógica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6" y="903644"/>
            <a:ext cx="764091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ACLES</a:t>
            </a:r>
            <a:endParaRPr lang="es-CL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9823" y="1734347"/>
            <a:ext cx="771820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Básquetbol</a:t>
            </a:r>
            <a:r>
              <a:rPr lang="es-ES" sz="2800" dirty="0">
                <a:latin typeface="Avenir Next Demi Bold"/>
                <a:cs typeface="Avenir Next Demi Bold"/>
              </a:rPr>
              <a:t>;</a:t>
            </a:r>
            <a:r>
              <a:rPr lang="es-ES" sz="2800" dirty="0" smtClean="0">
                <a:latin typeface="Avenir Next Demi Bold"/>
                <a:cs typeface="Avenir Next Demi Bold"/>
              </a:rPr>
              <a:t> fútbol; psicomotricidad; mini deporte; vóleibol; acondicionamiento físico y vida sana.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Taller de guitarra; orquesta </a:t>
            </a:r>
            <a:r>
              <a:rPr lang="es-ES" sz="2800" dirty="0">
                <a:latin typeface="Avenir Next Demi Bold"/>
                <a:cs typeface="Avenir Next Demi Bold"/>
              </a:rPr>
              <a:t>de cámara</a:t>
            </a:r>
            <a:r>
              <a:rPr lang="es-ES" sz="2800" dirty="0" smtClean="0">
                <a:latin typeface="Avenir Next Demi Bold"/>
                <a:cs typeface="Avenir Next Demi Bold"/>
              </a:rPr>
              <a:t>; taller instrumental; coro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Taller de murales; taller de pintura;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Teatro.</a:t>
            </a:r>
            <a:endParaRPr lang="es-ES" sz="2800" dirty="0">
              <a:latin typeface="Avenir Next Demi Bold"/>
              <a:cs typeface="Avenir Next Demi Bold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612031" y="1587782"/>
            <a:ext cx="5104764" cy="506464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ln w="28575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196811" y="2638162"/>
            <a:ext cx="60573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spc="100" dirty="0" smtClean="0">
                <a:solidFill>
                  <a:schemeClr val="bg1"/>
                </a:solidFill>
                <a:effectLst>
                  <a:outerShdw blurRad="50800" dist="50800" dir="2220000" algn="tl" rotWithShape="0">
                    <a:srgbClr val="000000">
                      <a:alpha val="58000"/>
                    </a:srgbClr>
                  </a:outerShdw>
                </a:effectLst>
                <a:latin typeface="Avenir Next Demi Bold"/>
                <a:cs typeface="Avenir Next Demi Bold"/>
              </a:rPr>
              <a:t>561</a:t>
            </a:r>
          </a:p>
          <a:p>
            <a:pPr algn="ctr"/>
            <a:r>
              <a:rPr lang="es-ES" sz="3600" spc="100" dirty="0" smtClean="0">
                <a:solidFill>
                  <a:schemeClr val="bg1"/>
                </a:solidFill>
                <a:effectLst>
                  <a:outerShdw blurRad="50800" dist="50800" dir="2220000" algn="tl" rotWithShape="0">
                    <a:srgbClr val="000000">
                      <a:alpha val="58000"/>
                    </a:srgbClr>
                  </a:outerShdw>
                </a:effectLst>
                <a:latin typeface="Avenir Next Demi Bold"/>
                <a:cs typeface="Avenir Next Demi Bold"/>
              </a:rPr>
              <a:t>Niños y jóvenes participaron de los talleres</a:t>
            </a:r>
            <a:endParaRPr lang="es-ES" sz="3600" spc="100" dirty="0">
              <a:solidFill>
                <a:schemeClr val="bg1"/>
              </a:solidFill>
              <a:effectLst>
                <a:outerShdw blurRad="50800" dist="50800" dir="2220000" algn="tl" rotWithShape="0">
                  <a:srgbClr val="000000">
                    <a:alpha val="58000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4713969" y="4885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4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Evangelización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425" y="1709920"/>
            <a:ext cx="7985353" cy="463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Acompañamiento a los grupos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pertenecientes al Movimiento Juvenil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Salesiano</a:t>
            </a:r>
            <a:r>
              <a:rPr lang="es-ES" sz="2800" dirty="0" smtClean="0">
                <a:latin typeface="Avenir Next Demi Bold"/>
                <a:cs typeface="Avenir Next Demi Bold"/>
              </a:rPr>
              <a:t>: </a:t>
            </a:r>
            <a:r>
              <a:rPr lang="es-ES" sz="2800" dirty="0">
                <a:latin typeface="+mj-lt"/>
                <a:cs typeface="Avenir Next Demi Bold"/>
              </a:rPr>
              <a:t>Comunidades Apostólicas Salesianas, Club Domingo Savio, Encuentro de Jóvenes en el Espíritu, Encuentro de Niños en el Espíritu, Grupo Guías y </a:t>
            </a:r>
            <a:r>
              <a:rPr lang="es-ES" sz="2800" dirty="0" smtClean="0">
                <a:latin typeface="+mj-lt"/>
                <a:cs typeface="Avenir Next Demi Bold"/>
              </a:rPr>
              <a:t>Scout, Acólitos.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Grupos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de pastoral familiar</a:t>
            </a:r>
            <a:r>
              <a:rPr lang="es-ES" sz="2800" dirty="0">
                <a:latin typeface="Avenir Next Demi Bold"/>
                <a:cs typeface="Avenir Next Demi Bold"/>
              </a:rPr>
              <a:t>: </a:t>
            </a:r>
            <a:r>
              <a:rPr lang="es-ES" sz="2800" dirty="0">
                <a:cs typeface="Avenir Next Demi Bold"/>
              </a:rPr>
              <a:t>Encuentro de Mamás en el Espíritu, Encuentro de Papás en el Espíritu, Reuniones de Delegados de Pastoral de </a:t>
            </a:r>
            <a:r>
              <a:rPr lang="es-ES" sz="2800" dirty="0" smtClean="0">
                <a:cs typeface="Avenir Next Demi Bold"/>
              </a:rPr>
              <a:t>Apoderados.</a:t>
            </a:r>
            <a:endParaRPr lang="es-ES" sz="2800" dirty="0"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387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Evangelización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0553" y="1771310"/>
            <a:ext cx="743132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Se realizaron las eucaristías </a:t>
            </a:r>
            <a:r>
              <a:rPr lang="es-ES" sz="2800" dirty="0">
                <a:latin typeface="Avenir Next Demi Bold"/>
                <a:cs typeface="Avenir Next Demi Bold"/>
              </a:rPr>
              <a:t>dominicales por curso, según calendario</a:t>
            </a:r>
            <a:r>
              <a:rPr lang="es-ES" sz="2800" dirty="0" smtClean="0">
                <a:latin typeface="Avenir Next Demi Bold"/>
                <a:cs typeface="Avenir Next Demi Bold"/>
              </a:rPr>
              <a:t>. 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Todos </a:t>
            </a:r>
            <a:r>
              <a:rPr lang="es-ES" sz="2800" dirty="0">
                <a:latin typeface="Avenir Next Demi Bold"/>
                <a:cs typeface="Avenir Next Demi Bold"/>
              </a:rPr>
              <a:t>los cursos tuvieron su retiro o experiencia significativa</a:t>
            </a:r>
            <a:r>
              <a:rPr lang="es-ES" sz="2800" dirty="0" smtClean="0">
                <a:latin typeface="Avenir Next Demi Bold"/>
                <a:cs typeface="Avenir Next Demi Bold"/>
              </a:rPr>
              <a:t>. </a:t>
            </a:r>
            <a:r>
              <a:rPr lang="es-ES" sz="2800" dirty="0" smtClean="0">
                <a:cs typeface="Avenir Next Demi Bold"/>
              </a:rPr>
              <a:t>Trabajo en conjunto con el departamento de Educación Física.</a:t>
            </a:r>
          </a:p>
          <a:p>
            <a:pPr marL="457200" indent="-457200" algn="just"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Realización y aplicación de itinerarios formativos para apoderados </a:t>
            </a:r>
            <a:r>
              <a:rPr lang="es-ES" sz="2800" dirty="0" smtClean="0">
                <a:cs typeface="Avenir Next Demi Bold"/>
              </a:rPr>
              <a:t>(formación en las reuniones de apoderados) </a:t>
            </a:r>
            <a:r>
              <a:rPr lang="es-ES" sz="2800" dirty="0" smtClean="0">
                <a:latin typeface="Avenir Next Demi Bold"/>
                <a:cs typeface="Avenir Next Demi Bold"/>
              </a:rPr>
              <a:t>y Docentes. </a:t>
            </a:r>
            <a:endParaRPr lang="es-ES" sz="2800" dirty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839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sz="4000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Evangelización</a:t>
            </a:r>
            <a:endParaRPr lang="en-US" sz="4000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274956"/>
            <a:ext cx="8034202" cy="6232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Se realizaron los oratorios </a:t>
            </a:r>
            <a:r>
              <a:rPr lang="es-ES" sz="2800" dirty="0">
                <a:latin typeface="Avenir Next Demi Bold"/>
                <a:cs typeface="Avenir Next Demi Bold"/>
              </a:rPr>
              <a:t>festivos en el colegio </a:t>
            </a:r>
            <a:r>
              <a:rPr lang="es-ES" sz="2800" dirty="0" smtClean="0">
                <a:latin typeface="Avenir Next Demi Bold"/>
                <a:cs typeface="Avenir Next Demi Bold"/>
              </a:rPr>
              <a:t>Domingo </a:t>
            </a:r>
            <a:r>
              <a:rPr lang="es-ES" sz="2800" dirty="0" err="1" smtClean="0">
                <a:latin typeface="Avenir Next Demi Bold"/>
                <a:cs typeface="Avenir Next Demi Bold"/>
              </a:rPr>
              <a:t>Savio</a:t>
            </a:r>
            <a:r>
              <a:rPr lang="es-ES" sz="2800" dirty="0" smtClean="0">
                <a:latin typeface="Avenir Next Demi Bold"/>
                <a:cs typeface="Avenir Next Demi Bold"/>
              </a:rPr>
              <a:t>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>
                <a:latin typeface="Avenir Next Demi Bold"/>
                <a:cs typeface="Avenir Next Demi Bold"/>
              </a:rPr>
              <a:t>Se </a:t>
            </a:r>
            <a:r>
              <a:rPr lang="es-ES" sz="2800" dirty="0" smtClean="0">
                <a:latin typeface="Avenir Next Demi Bold"/>
                <a:cs typeface="Avenir Next Demi Bold"/>
              </a:rPr>
              <a:t>efectuaron las Colonias </a:t>
            </a:r>
            <a:r>
              <a:rPr lang="es-ES" sz="2800" dirty="0">
                <a:latin typeface="Avenir Next Demi Bold"/>
                <a:cs typeface="Avenir Next Demi Bold"/>
              </a:rPr>
              <a:t>Salesianas Villa Feliz en la Escuela Básica </a:t>
            </a:r>
            <a:r>
              <a:rPr lang="es-ES" sz="2800" dirty="0" err="1" smtClean="0">
                <a:latin typeface="Avenir Next Demi Bold"/>
                <a:cs typeface="Avenir Next Demi Bold"/>
              </a:rPr>
              <a:t>Tupahue</a:t>
            </a:r>
            <a:r>
              <a:rPr lang="es-ES" sz="2800" dirty="0" smtClean="0">
                <a:latin typeface="Avenir Next Demi Bold"/>
                <a:cs typeface="Avenir Next Demi Bold"/>
              </a:rPr>
              <a:t>, </a:t>
            </a:r>
            <a:r>
              <a:rPr lang="es-ES" sz="2800" dirty="0">
                <a:latin typeface="Avenir Next Demi Bold"/>
                <a:cs typeface="Avenir Next Demi Bold"/>
              </a:rPr>
              <a:t>de La Bandera</a:t>
            </a:r>
            <a:r>
              <a:rPr lang="es-ES" sz="2800" dirty="0" smtClean="0">
                <a:latin typeface="Avenir Next Demi Bold"/>
                <a:cs typeface="Avenir Next Demi Bold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Participación de alumnos en la jornada vocacional </a:t>
            </a:r>
            <a:r>
              <a:rPr lang="es-ES" sz="2800" dirty="0" err="1" smtClean="0">
                <a:latin typeface="Avenir Next Demi Bold"/>
                <a:cs typeface="Avenir Next Demi Bold"/>
              </a:rPr>
              <a:t>Inspectorial</a:t>
            </a:r>
            <a:r>
              <a:rPr lang="es-ES" sz="2800" dirty="0" smtClean="0">
                <a:latin typeface="Avenir Next Demi Bold"/>
                <a:cs typeface="Avenir Next Demi Bold"/>
              </a:rPr>
              <a:t>.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>
                <a:latin typeface="Avenir Next Demi Bold"/>
                <a:cs typeface="Avenir Next Demi Bold"/>
              </a:rPr>
              <a:t>Se efectuaron </a:t>
            </a:r>
            <a:r>
              <a:rPr lang="es-ES" sz="2800" dirty="0" smtClean="0">
                <a:latin typeface="Avenir Next Demi Bold"/>
                <a:cs typeface="Avenir Next Demi Bold"/>
              </a:rPr>
              <a:t>las catequesis </a:t>
            </a:r>
            <a:r>
              <a:rPr lang="es-ES" sz="2800" dirty="0">
                <a:latin typeface="Avenir Next Demi Bold"/>
                <a:cs typeface="Avenir Next Demi Bold"/>
              </a:rPr>
              <a:t>de preparación a los sacramentos del </a:t>
            </a:r>
            <a:r>
              <a:rPr lang="es-ES" sz="2800" dirty="0" smtClean="0">
                <a:latin typeface="Avenir Next Demi Bold"/>
                <a:cs typeface="Avenir Next Demi Bold"/>
              </a:rPr>
              <a:t>Bautismo </a:t>
            </a:r>
            <a:r>
              <a:rPr lang="es-ES" sz="2800" dirty="0">
                <a:latin typeface="Avenir Next Demi Bold"/>
                <a:cs typeface="Avenir Next Demi Bold"/>
              </a:rPr>
              <a:t>y </a:t>
            </a:r>
            <a:r>
              <a:rPr lang="es-ES" sz="2800" dirty="0" smtClean="0">
                <a:latin typeface="Avenir Next Demi Bold"/>
                <a:cs typeface="Avenir Next Demi Bold"/>
              </a:rPr>
              <a:t>Eucaristía.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>
                <a:latin typeface="Avenir Next Demi Bold"/>
                <a:cs typeface="Avenir Next Demi Bold"/>
              </a:rPr>
              <a:t>Realización de campeonato de </a:t>
            </a:r>
            <a:r>
              <a:rPr lang="es-ES" sz="2800" dirty="0" smtClean="0">
                <a:latin typeface="Avenir Next Demi Bold"/>
                <a:cs typeface="Avenir Next Demi Bold"/>
              </a:rPr>
              <a:t>fútbol </a:t>
            </a:r>
            <a:r>
              <a:rPr lang="es-ES" sz="2800" dirty="0">
                <a:latin typeface="Avenir Next Demi Bold"/>
                <a:cs typeface="Avenir Next Demi Bold"/>
              </a:rPr>
              <a:t>del MJS.</a:t>
            </a:r>
          </a:p>
          <a:p>
            <a:pPr algn="just"/>
            <a:endParaRPr lang="es-ES" sz="28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75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sz="4000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Evangelización</a:t>
            </a:r>
            <a:endParaRPr lang="en-US" sz="4000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1401568"/>
            <a:ext cx="803420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Responsable de las celebraciones y conmemoraciones </a:t>
            </a:r>
            <a:r>
              <a:rPr lang="es-ES" sz="2800" dirty="0" smtClean="0">
                <a:cs typeface="Avenir Next Demi Bold"/>
              </a:rPr>
              <a:t>(Efemérides, Semana Santa, Semana Salesiana, Celebraciones litúrgicas, etc.)</a:t>
            </a:r>
            <a:r>
              <a:rPr lang="es-ES" sz="2800" dirty="0" smtClean="0">
                <a:latin typeface="Avenir Next Demi Bold"/>
                <a:cs typeface="Avenir Next Demi Bold"/>
              </a:rPr>
              <a:t>.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Acompañamiento al Centro de Estudiantes. 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Participación activa en el Área de Apoyo, acompañando a estudiantes y sus familias. 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Evangelización ambiental. 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 smtClean="0">
                <a:latin typeface="Avenir Next Demi Bold"/>
                <a:cs typeface="Avenir Next Demi Bold"/>
              </a:rPr>
              <a:t>Participación en actividades eclesiales: Caminatas, Visita del Papa Francisco. </a:t>
            </a:r>
            <a:endParaRPr lang="es-ES" sz="2800" dirty="0">
              <a:latin typeface="Avenir Next Demi Bold"/>
              <a:cs typeface="Avenir Next Demi Bold"/>
            </a:endParaRPr>
          </a:p>
          <a:p>
            <a:pPr algn="just"/>
            <a:endParaRPr lang="es-ES" sz="28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74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74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Ambiente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51125" y="676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2126" y="837342"/>
            <a:ext cx="7251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asistencia mensual</a:t>
            </a:r>
            <a:endParaRPr lang="es-ES" sz="40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35852"/>
              </p:ext>
            </p:extLst>
          </p:nvPr>
        </p:nvGraphicFramePr>
        <p:xfrm>
          <a:off x="1208616" y="2304853"/>
          <a:ext cx="5480760" cy="2598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5848"/>
                <a:gridCol w="1854912"/>
              </a:tblGrid>
              <a:tr h="4702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NIVEL INICIAL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196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1º </a:t>
                      </a:r>
                      <a:r>
                        <a:rPr lang="es-ES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4º BÁSICO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89,70%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2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5º </a:t>
                      </a:r>
                      <a:r>
                        <a:rPr lang="es-ES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8º BÁSICO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90,60%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273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Iº </a:t>
                      </a:r>
                      <a:r>
                        <a:rPr lang="it-IT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it-IT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IV º  MEDIO</a:t>
                      </a:r>
                      <a:endParaRPr lang="it-IT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88,80%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1120811" y="1393111"/>
            <a:ext cx="5905550" cy="5367576"/>
          </a:xfrm>
          <a:prstGeom prst="ellipse">
            <a:avLst/>
          </a:prstGeom>
          <a:solidFill>
            <a:srgbClr val="FF0000">
              <a:alpha val="27000"/>
            </a:srgb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655558" y="1832045"/>
            <a:ext cx="503381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60000"/>
                    </a:srgbClr>
                  </a:outerShdw>
                </a:effectLst>
                <a:latin typeface="Avenir Next Demi Bold"/>
                <a:cs typeface="Avenir Next Demi Bold"/>
              </a:rPr>
              <a:t>89%</a:t>
            </a:r>
          </a:p>
          <a:p>
            <a:pPr algn="ctr"/>
            <a:r>
              <a:rPr lang="es-ES" sz="36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60000"/>
                    </a:srgbClr>
                  </a:outerShdw>
                </a:effectLst>
                <a:latin typeface="Avenir Next Demi Bold"/>
                <a:cs typeface="Avenir Next Demi Bold"/>
              </a:rPr>
              <a:t>Promedio </a:t>
            </a:r>
            <a:r>
              <a:rPr lang="es-ES" sz="36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60000"/>
                    </a:srgbClr>
                  </a:outerShdw>
                </a:effectLst>
                <a:latin typeface="Avenir Next Demi Bold"/>
                <a:cs typeface="Avenir Next Demi Bold"/>
              </a:rPr>
              <a:t>general de </a:t>
            </a:r>
            <a:r>
              <a:rPr lang="es-ES" sz="36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60000"/>
                    </a:srgbClr>
                  </a:outerShdw>
                </a:effectLst>
                <a:latin typeface="Avenir Next Demi Bold"/>
                <a:cs typeface="Avenir Next Demi Bold"/>
              </a:rPr>
              <a:t>asistencia</a:t>
            </a:r>
          </a:p>
          <a:p>
            <a:pPr algn="ctr"/>
            <a:endParaRPr lang="es-ES" sz="9600" spc="1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60000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0933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74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Ambiente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51125" y="676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12126" y="837342"/>
            <a:ext cx="7251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de inasistencia a reuniones de apoderados mensual</a:t>
            </a:r>
            <a:endParaRPr lang="es-ES" sz="36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921775"/>
              </p:ext>
            </p:extLst>
          </p:nvPr>
        </p:nvGraphicFramePr>
        <p:xfrm>
          <a:off x="1208616" y="2422961"/>
          <a:ext cx="6020422" cy="2839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0656"/>
                <a:gridCol w="2369766"/>
              </a:tblGrid>
              <a:tr h="4011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NIVEL INICIAL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585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1º </a:t>
                      </a:r>
                      <a:r>
                        <a:rPr lang="es-ES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4º BÁSICO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11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11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5º </a:t>
                      </a:r>
                      <a:r>
                        <a:rPr lang="es-ES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es-ES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8º BÁSICO</a:t>
                      </a:r>
                      <a:endParaRPr lang="es-ES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20,10%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011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s-ES" sz="2800" b="0" i="0" u="none" strike="noStrike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211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Iº </a:t>
                      </a:r>
                      <a:r>
                        <a:rPr lang="it-IT" sz="2800" u="none" strike="noStrike" dirty="0" smtClean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</a:t>
                      </a:r>
                      <a:r>
                        <a:rPr lang="it-IT" sz="2800" u="none" strike="noStrike" dirty="0">
                          <a:solidFill>
                            <a:srgbClr val="1B429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IV º  MEDIO</a:t>
                      </a:r>
                      <a:endParaRPr lang="it-IT" sz="2800" b="0" i="0" u="none" strike="noStrike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36,80%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3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Ambiente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01256"/>
              </p:ext>
            </p:extLst>
          </p:nvPr>
        </p:nvGraphicFramePr>
        <p:xfrm>
          <a:off x="170973" y="1618372"/>
          <a:ext cx="8475374" cy="507684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567420"/>
                <a:gridCol w="3907954"/>
              </a:tblGrid>
              <a:tr h="1044217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Alumnos entrevistados</a:t>
                      </a:r>
                      <a:endParaRPr lang="es-ES" sz="2800" b="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570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186 con sanciones</a:t>
                      </a:r>
                      <a:endParaRPr lang="es-ES" sz="2800" b="0" dirty="0" smtClean="0"/>
                    </a:p>
                  </a:txBody>
                  <a:tcPr/>
                </a:tc>
              </a:tr>
              <a:tr h="65954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Apoderados entrevistados</a:t>
                      </a:r>
                      <a:endParaRPr lang="es-ES" sz="2800" b="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dirty="0" smtClean="0"/>
                        <a:t>480</a:t>
                      </a:r>
                      <a:endParaRPr lang="es-ES" sz="3200" b="1" dirty="0" smtClean="0"/>
                    </a:p>
                  </a:txBody>
                  <a:tcPr/>
                </a:tc>
              </a:tr>
              <a:tr h="105660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Inasistencia</a:t>
                      </a:r>
                      <a:r>
                        <a:rPr lang="es-ES" sz="2800" baseline="0" dirty="0" smtClean="0"/>
                        <a:t> a reuniones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aseline="0" dirty="0" smtClean="0"/>
                        <a:t>(</a:t>
                      </a:r>
                      <a:r>
                        <a:rPr lang="es-ES" sz="2800" dirty="0" smtClean="0"/>
                        <a:t>apoderados que faltaron</a:t>
                      </a:r>
                      <a:r>
                        <a:rPr lang="es-ES" sz="2800" baseline="0" dirty="0" smtClean="0"/>
                        <a:t> tres o más veces</a:t>
                      </a:r>
                      <a:r>
                        <a:rPr lang="es-ES" sz="2800" dirty="0" smtClean="0"/>
                        <a:t>)</a:t>
                      </a:r>
                      <a:endParaRPr lang="es-ES" sz="2800" b="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291</a:t>
                      </a:r>
                      <a:endParaRPr lang="es-ES" sz="3200" b="1" dirty="0"/>
                    </a:p>
                  </a:txBody>
                  <a:tcPr/>
                </a:tc>
              </a:tr>
              <a:tr h="8757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Asistencia anual a reuniones de apoderados</a:t>
                      </a:r>
                      <a:endParaRPr lang="es-ES" sz="2800" b="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PK a 6° básico: </a:t>
                      </a:r>
                      <a:r>
                        <a:rPr lang="es-ES" sz="3200" dirty="0" smtClean="0"/>
                        <a:t>83 %</a:t>
                      </a:r>
                      <a:endParaRPr lang="es-ES" sz="3200" b="1" dirty="0" smtClean="0"/>
                    </a:p>
                  </a:txBody>
                  <a:tcPr/>
                </a:tc>
              </a:tr>
              <a:tr h="105660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Asistencia anual a reuniones de apoderados</a:t>
                      </a:r>
                      <a:endParaRPr lang="es-ES" sz="2800" b="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7º  a </a:t>
                      </a:r>
                      <a:r>
                        <a:rPr lang="es-ES" sz="2800" dirty="0" err="1" smtClean="0"/>
                        <a:t>IV°</a:t>
                      </a:r>
                      <a:r>
                        <a:rPr lang="es-ES" sz="2800" dirty="0" smtClean="0"/>
                        <a:t>: </a:t>
                      </a:r>
                      <a:r>
                        <a:rPr lang="es-ES" sz="3200" dirty="0" smtClean="0"/>
                        <a:t>70 %</a:t>
                      </a:r>
                      <a:endParaRPr lang="es-CL" sz="3200" dirty="0" smtClean="0"/>
                    </a:p>
                    <a:p>
                      <a:pPr algn="ctr"/>
                      <a:endParaRPr lang="es-E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451125" y="676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56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Ambiente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ES" sz="3200" dirty="0"/>
              <a:t>Asistencia anual a reuniones de apoderados</a:t>
            </a:r>
            <a:br>
              <a:rPr lang="es-ES" sz="3200" dirty="0"/>
            </a:br>
            <a:endParaRPr lang="en-US" sz="3200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51125" y="676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Elipse 4"/>
          <p:cNvSpPr/>
          <p:nvPr/>
        </p:nvSpPr>
        <p:spPr>
          <a:xfrm>
            <a:off x="1372497" y="1545228"/>
            <a:ext cx="5674350" cy="4805720"/>
          </a:xfrm>
          <a:prstGeom prst="ellipse">
            <a:avLst/>
          </a:prstGeom>
          <a:solidFill>
            <a:srgbClr val="FF0000">
              <a:alpha val="31000"/>
            </a:srgbClr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253354" y="2421322"/>
            <a:ext cx="530562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spc="1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57000"/>
                    </a:srgbClr>
                  </a:outerShdw>
                </a:effectLst>
                <a:latin typeface="Avenir Next Demi Bold"/>
                <a:cs typeface="Avenir Next Demi Bold"/>
              </a:rPr>
              <a:t>76,5%</a:t>
            </a:r>
          </a:p>
          <a:p>
            <a:r>
              <a:rPr lang="es-ES" sz="3600" spc="1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60000"/>
                    </a:srgbClr>
                  </a:outerShdw>
                </a:effectLst>
                <a:latin typeface="Avenir Next Demi Bold"/>
                <a:cs typeface="Avenir Next Demi Bold"/>
              </a:rPr>
              <a:t>Promedio general de asistencia</a:t>
            </a:r>
          </a:p>
          <a:p>
            <a:endParaRPr lang="es-ES" sz="9600" spc="1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57000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3256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5" y="217845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Coordinación de Ambiente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51125" y="67606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208616" y="744739"/>
            <a:ext cx="522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Sanciones aplicadas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61164"/>
              </p:ext>
            </p:extLst>
          </p:nvPr>
        </p:nvGraphicFramePr>
        <p:xfrm>
          <a:off x="245825" y="1662458"/>
          <a:ext cx="8501282" cy="4556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88386"/>
                <a:gridCol w="1823166"/>
                <a:gridCol w="1966562"/>
                <a:gridCol w="1823168"/>
              </a:tblGrid>
              <a:tr h="614633">
                <a:tc>
                  <a:txBody>
                    <a:bodyPr/>
                    <a:lstStyle/>
                    <a:p>
                      <a:pPr algn="ctr"/>
                      <a:r>
                        <a:rPr lang="es-ES" sz="2800" spc="1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Tipo de Sanción</a:t>
                      </a:r>
                      <a:endParaRPr lang="es-ES" sz="2800" spc="100" dirty="0"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spc="1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1º - 4º</a:t>
                      </a:r>
                      <a:endParaRPr lang="es-ES" sz="2800" spc="100" dirty="0"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spc="1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5º -</a:t>
                      </a:r>
                      <a:r>
                        <a:rPr lang="es-ES" sz="2800" spc="1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 8º</a:t>
                      </a:r>
                      <a:endParaRPr lang="es-ES" sz="2800" spc="100" dirty="0"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spc="100" dirty="0" err="1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Iº</a:t>
                      </a:r>
                      <a:r>
                        <a:rPr lang="es-ES" sz="2800" spc="1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 - </a:t>
                      </a:r>
                      <a:r>
                        <a:rPr lang="es-ES" sz="2800" spc="100" baseline="0" dirty="0" err="1" smtClean="0"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</a:rPr>
                        <a:t>IVº</a:t>
                      </a:r>
                      <a:endParaRPr lang="es-ES" sz="2800" spc="100" dirty="0"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7807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Entrevista con desafíos</a:t>
                      </a:r>
                      <a:endParaRPr lang="es-ES" sz="280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7807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Carta de Compromiso</a:t>
                      </a:r>
                      <a:endParaRPr lang="es-ES" sz="280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8792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Condicionalidad</a:t>
                      </a:r>
                      <a:endParaRPr lang="es-ES" sz="280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7807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Condicionalidad extrema</a:t>
                      </a:r>
                      <a:endParaRPr lang="es-ES" sz="280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8940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Cese de contrato</a:t>
                      </a:r>
                      <a:endParaRPr lang="es-ES" sz="2800" dirty="0">
                        <a:solidFill>
                          <a:srgbClr val="1B42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4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2" y="450484"/>
            <a:ext cx="8229600" cy="1143000"/>
          </a:xfrm>
        </p:spPr>
        <p:txBody>
          <a:bodyPr/>
          <a:lstStyle/>
          <a:p>
            <a:r>
              <a:rPr lang="es-ES_tradnl" sz="40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Cuenta </a:t>
            </a:r>
            <a:r>
              <a:rPr lang="es-ES_tradnl" sz="4000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Pública del año 2017</a:t>
            </a:r>
            <a:r>
              <a:rPr lang="es-ES_tradnl" sz="40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/>
            </a:r>
            <a:br>
              <a:rPr lang="es-ES_tradnl" sz="40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4661"/>
            <a:ext cx="776849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S_tradnl" sz="44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Germán Gómez Veas</a:t>
            </a:r>
          </a:p>
          <a:p>
            <a:pPr marL="0" indent="0" algn="ctr">
              <a:buNone/>
            </a:pPr>
            <a:r>
              <a:rPr lang="es-ES_tradnl" sz="4400" b="1" spc="120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3000"/>
                    </a:srgbClr>
                  </a:outerShdw>
                </a:effectLst>
                <a:latin typeface="Avenir Next Demi Bold"/>
                <a:cs typeface="Avenir Next Demi Bold"/>
              </a:rPr>
              <a:t>RECTOR</a:t>
            </a:r>
          </a:p>
          <a:p>
            <a:pPr marL="0" indent="0" algn="ctr">
              <a:buNone/>
            </a:pPr>
            <a:endParaRPr lang="es-ES_tradnl" sz="4800" b="1" spc="100" dirty="0">
              <a:solidFill>
                <a:srgbClr val="1B4298"/>
              </a:solidFill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latin typeface="Avenir Next Demi Bold"/>
              <a:cs typeface="Avenir Next Demi Bold"/>
            </a:endParaRPr>
          </a:p>
          <a:p>
            <a:pPr marL="0" indent="0" algn="ctr">
              <a:buNone/>
            </a:pPr>
            <a:endParaRPr lang="es-ES_tradnl" sz="4800" b="1" spc="100" dirty="0">
              <a:solidFill>
                <a:srgbClr val="1B4298"/>
              </a:solidFill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latin typeface="Avenir Next Demi Bold"/>
              <a:cs typeface="Avenir Next Demi Bold"/>
            </a:endParaRPr>
          </a:p>
          <a:p>
            <a:pPr marL="0" indent="0" algn="ctr">
              <a:buNone/>
            </a:pPr>
            <a:r>
              <a:rPr lang="es-ES_tradnl" spc="100" dirty="0">
                <a:solidFill>
                  <a:srgbClr val="1B4298"/>
                </a:solidFill>
                <a:latin typeface="Avenir Next Demi Bold"/>
                <a:cs typeface="Avenir Next Demi Bold"/>
              </a:rPr>
              <a:t>La Cisterna, </a:t>
            </a:r>
            <a:r>
              <a:rPr lang="es-ES_tradnl" spc="100" dirty="0" smtClean="0">
                <a:solidFill>
                  <a:srgbClr val="1B4298"/>
                </a:solidFill>
                <a:latin typeface="Avenir Next Demi Bold"/>
                <a:cs typeface="Avenir Next Demi Bold"/>
              </a:rPr>
              <a:t>14 </a:t>
            </a:r>
            <a:r>
              <a:rPr lang="es-ES_tradnl" spc="100" dirty="0">
                <a:solidFill>
                  <a:srgbClr val="1B4298"/>
                </a:solidFill>
                <a:latin typeface="Avenir Next Demi Bold"/>
                <a:cs typeface="Avenir Next Demi Bold"/>
              </a:rPr>
              <a:t>y </a:t>
            </a:r>
            <a:r>
              <a:rPr lang="es-ES_tradnl" spc="100" dirty="0" smtClean="0">
                <a:solidFill>
                  <a:srgbClr val="1B4298"/>
                </a:solidFill>
                <a:latin typeface="Avenir Next Demi Bold"/>
                <a:cs typeface="Avenir Next Demi Bold"/>
              </a:rPr>
              <a:t>15 </a:t>
            </a:r>
            <a:r>
              <a:rPr lang="es-ES_tradnl" spc="100" dirty="0">
                <a:solidFill>
                  <a:srgbClr val="1B4298"/>
                </a:solidFill>
                <a:latin typeface="Avenir Next Demi Bold"/>
                <a:cs typeface="Avenir Next Demi Bold"/>
              </a:rPr>
              <a:t>de Marzo del </a:t>
            </a:r>
            <a:r>
              <a:rPr lang="es-ES_tradnl" spc="100" dirty="0" smtClean="0">
                <a:solidFill>
                  <a:srgbClr val="1B4298"/>
                </a:solidFill>
                <a:latin typeface="Avenir Next Demi Bold"/>
                <a:cs typeface="Avenir Next Demi Bold"/>
              </a:rPr>
              <a:t>2018</a:t>
            </a:r>
            <a:endParaRPr lang="es-ES_tradnl" spc="100" dirty="0">
              <a:solidFill>
                <a:srgbClr val="1B4298"/>
              </a:solidFill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13642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>
        <p:randomBar dir="vert"/>
      </p:transition>
    </mc:Choice>
    <mc:Fallback xmlns="">
      <p:transition xmlns:p14="http://schemas.microsoft.com/office/powerpoint/2010/main"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0" y="1299384"/>
            <a:ext cx="7456547" cy="4525963"/>
          </a:xfrm>
        </p:spPr>
        <p:txBody>
          <a:bodyPr/>
          <a:lstStyle/>
          <a:p>
            <a:pPr marL="0" indent="0" algn="just">
              <a:buNone/>
            </a:pPr>
            <a:endParaRPr lang="es-CL" sz="2800" dirty="0" smtClean="0"/>
          </a:p>
          <a:p>
            <a:pPr algn="just">
              <a:spcBef>
                <a:spcPts val="1275"/>
              </a:spcBef>
              <a:spcAft>
                <a:spcPts val="1200"/>
              </a:spcAft>
            </a:pPr>
            <a:r>
              <a:rPr lang="es-CL" sz="2800" dirty="0">
                <a:latin typeface="Avenir Next Demi Bold" charset="0"/>
                <a:cs typeface="Avenir Next Demi Bold" charset="0"/>
              </a:rPr>
              <a:t>El Área de Apoyo está conformada por el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Orientador,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la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Psicopedagoga,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el Programa de Integración Escolar y la Coordinadora. </a:t>
            </a:r>
            <a:endParaRPr lang="es-CL" sz="2800" dirty="0" smtClean="0">
              <a:latin typeface="Avenir Next Demi Bold" charset="0"/>
              <a:cs typeface="Avenir Next Demi Bold" charset="0"/>
            </a:endParaRPr>
          </a:p>
          <a:p>
            <a:pPr algn="just">
              <a:spcBef>
                <a:spcPts val="1275"/>
              </a:spcBef>
              <a:spcAft>
                <a:spcPts val="1200"/>
              </a:spcAft>
            </a:pPr>
            <a:r>
              <a:rPr lang="es-CL" sz="2800" dirty="0" smtClean="0">
                <a:latin typeface="Avenir Next Demi Bold" charset="0"/>
                <a:cs typeface="Avenir Next Demi Bold" charset="0"/>
              </a:rPr>
              <a:t>Analiza y revisa una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vez por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semana los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casos de alumnos y cursos que requieren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acompañamiento diferenciado. </a:t>
            </a:r>
            <a:endParaRPr lang="es-CL" sz="2800" dirty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6513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0" y="1299384"/>
            <a:ext cx="7456547" cy="4525963"/>
          </a:xfrm>
        </p:spPr>
        <p:txBody>
          <a:bodyPr/>
          <a:lstStyle/>
          <a:p>
            <a:pPr marL="0" indent="0" algn="just">
              <a:buNone/>
            </a:pPr>
            <a:endParaRPr lang="es-CL" sz="2800" dirty="0" smtClean="0"/>
          </a:p>
          <a:p>
            <a:pPr marL="0" indent="0" algn="just">
              <a:spcBef>
                <a:spcPts val="1275"/>
              </a:spcBef>
              <a:spcAft>
                <a:spcPts val="1200"/>
              </a:spcAft>
            </a:pPr>
            <a:r>
              <a:rPr lang="es-CL" sz="2800" dirty="0" smtClean="0">
                <a:latin typeface="Avenir Next Demi Bold" charset="0"/>
                <a:cs typeface="Avenir Next Demi Bold" charset="0"/>
              </a:rPr>
              <a:t> El 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año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2017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se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fortaleció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el área con la incorporación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adicional de cuatro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educadoras diferenciales </a:t>
            </a:r>
            <a:r>
              <a:rPr lang="es-CL" sz="2800" dirty="0" smtClean="0">
                <a:cs typeface="Avenir Next Demi Bold" charset="0"/>
              </a:rPr>
              <a:t>(para </a:t>
            </a:r>
            <a:r>
              <a:rPr lang="es-CL" sz="2800" dirty="0">
                <a:cs typeface="Avenir Next Demi Bold" charset="0"/>
              </a:rPr>
              <a:t>el Programa de Integración </a:t>
            </a:r>
            <a:r>
              <a:rPr lang="es-CL" sz="2800" dirty="0" smtClean="0">
                <a:cs typeface="Avenir Next Demi Bold" charset="0"/>
              </a:rPr>
              <a:t>Escolar, ampliando su atención </a:t>
            </a:r>
            <a:r>
              <a:rPr lang="es-CL" sz="2800" dirty="0">
                <a:cs typeface="Avenir Next Demi Bold" charset="0"/>
              </a:rPr>
              <a:t>hasta el nivel de II</a:t>
            </a:r>
            <a:r>
              <a:rPr lang="es-CL" sz="2800" dirty="0" smtClean="0">
                <a:cs typeface="Avenir Next Demi Bold" charset="0"/>
              </a:rPr>
              <a:t>° medio)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. </a:t>
            </a:r>
            <a:endParaRPr lang="es-CL" sz="2800" dirty="0">
              <a:latin typeface="Avenir Next Demi Bold" charset="0"/>
              <a:cs typeface="Avenir Next Demi Bold" charset="0"/>
            </a:endParaRPr>
          </a:p>
          <a:p>
            <a:pPr marL="0" indent="0" algn="just">
              <a:spcBef>
                <a:spcPts val="1275"/>
              </a:spcBef>
              <a:spcAft>
                <a:spcPts val="1200"/>
              </a:spcAft>
            </a:pPr>
            <a:r>
              <a:rPr lang="es-CL" sz="2800" dirty="0">
                <a:latin typeface="Avenir Next Demi Bold" charset="0"/>
                <a:cs typeface="Avenir Next Demi Bold" charset="0"/>
              </a:rPr>
              <a:t>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Se incluyó la 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atención de alumnos con dificultades de aprendizaje </a:t>
            </a:r>
            <a:r>
              <a:rPr lang="es-CL" sz="2800" dirty="0" smtClean="0">
                <a:latin typeface="Avenir Next Demi Bold" charset="0"/>
                <a:cs typeface="Avenir Next Demi Bold" charset="0"/>
              </a:rPr>
              <a:t>permanentes.</a:t>
            </a:r>
            <a:endParaRPr lang="es-CL" sz="2800" dirty="0">
              <a:latin typeface="Avenir Next Demi Bold" charset="0"/>
              <a:cs typeface="Avenir Next Dem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01" y="1094515"/>
            <a:ext cx="2642568" cy="3494558"/>
          </a:xfrm>
        </p:spPr>
        <p:txBody>
          <a:bodyPr/>
          <a:lstStyle/>
          <a:p>
            <a:pPr marL="0" indent="0" algn="just">
              <a:spcBef>
                <a:spcPts val="1275"/>
              </a:spcBef>
              <a:spcAft>
                <a:spcPts val="1200"/>
              </a:spcAft>
              <a:buNone/>
            </a:pPr>
            <a:r>
              <a:rPr lang="es-CL" sz="96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159</a:t>
            </a:r>
            <a:r>
              <a:rPr lang="es-CL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 </a:t>
            </a:r>
          </a:p>
          <a:p>
            <a:pPr marL="0" indent="0" algn="just">
              <a:spcBef>
                <a:spcPts val="1275"/>
              </a:spcBef>
              <a:spcAft>
                <a:spcPts val="1200"/>
              </a:spcAft>
              <a:buNone/>
            </a:pPr>
            <a:r>
              <a:rPr lang="es-CL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130</a:t>
            </a:r>
            <a:r>
              <a:rPr lang="es-CL" sz="28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 </a:t>
            </a:r>
          </a:p>
          <a:p>
            <a:pPr marL="0" indent="0" algn="just">
              <a:spcBef>
                <a:spcPts val="1275"/>
              </a:spcBef>
              <a:spcAft>
                <a:spcPts val="1200"/>
              </a:spcAft>
              <a:buNone/>
            </a:pPr>
            <a:endParaRPr lang="es-CL" sz="2800" dirty="0">
              <a:latin typeface="Avenir Next Demi Bold" charset="0"/>
              <a:cs typeface="Avenir Next Demi Bold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59543" y="1401819"/>
            <a:ext cx="4547674" cy="385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75"/>
              </a:spcBef>
              <a:spcAft>
                <a:spcPts val="1200"/>
              </a:spcAft>
            </a:pPr>
            <a:r>
              <a:rPr lang="es-CL" sz="2800" dirty="0">
                <a:latin typeface="Avenir Next Demi Bold" charset="0"/>
                <a:cs typeface="Avenir Next Demi Bold" charset="0"/>
              </a:rPr>
              <a:t>alumnos atendidos por el Programa de Integración Escolar.</a:t>
            </a:r>
          </a:p>
          <a:p>
            <a:pPr>
              <a:spcBef>
                <a:spcPts val="1275"/>
              </a:spcBef>
              <a:spcAft>
                <a:spcPts val="1200"/>
              </a:spcAft>
            </a:pPr>
            <a:r>
              <a:rPr lang="es-CL" sz="2800" dirty="0">
                <a:latin typeface="Avenir Next Demi Bold" charset="0"/>
                <a:cs typeface="Avenir Next Demi Bold" charset="0"/>
              </a:rPr>
              <a:t>alumnos bajo la modalidad de Evaluación Diferenciada </a:t>
            </a:r>
            <a:r>
              <a:rPr lang="es-CL" sz="2800" dirty="0" smtClean="0">
                <a:cs typeface="Avenir Next Demi Bold" charset="0"/>
              </a:rPr>
              <a:t>(Enseñanza </a:t>
            </a:r>
            <a:r>
              <a:rPr lang="es-CL" sz="2800" dirty="0">
                <a:cs typeface="Avenir Next Demi Bold" charset="0"/>
              </a:rPr>
              <a:t>Básica y Enseñanza </a:t>
            </a:r>
            <a:r>
              <a:rPr lang="es-CL" sz="2800" dirty="0" smtClean="0">
                <a:cs typeface="Avenir Next Demi Bold" charset="0"/>
              </a:rPr>
              <a:t>Media)</a:t>
            </a:r>
            <a:r>
              <a:rPr lang="es-CL" sz="2800" dirty="0">
                <a:latin typeface="Avenir Next Demi Bold" charset="0"/>
                <a:cs typeface="Avenir Next Demi Bold" charset="0"/>
              </a:rPr>
              <a:t>.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76006" y="5341253"/>
            <a:ext cx="704684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CL" sz="2800" dirty="0">
                <a:latin typeface="Avenir Next Demi Bold" charset="0"/>
                <a:cs typeface="Avenir Next Demi Bold" charset="0"/>
              </a:rPr>
              <a:t>Diagnósticos  atendidos: </a:t>
            </a:r>
            <a:endParaRPr lang="es-CL" sz="2800" dirty="0" smtClean="0">
              <a:latin typeface="Avenir Next Demi Bold" charset="0"/>
              <a:cs typeface="Avenir Next Demi Bold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CL" sz="2800" spc="100" dirty="0" smtClean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TEL </a:t>
            </a:r>
            <a:r>
              <a:rPr lang="es-CL" sz="2800" spc="100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– </a:t>
            </a:r>
            <a:r>
              <a:rPr lang="es-CL" sz="2800" spc="100" dirty="0" smtClean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TDA - </a:t>
            </a:r>
            <a:r>
              <a:rPr lang="es-CL" sz="2800" spc="100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DEA – </a:t>
            </a:r>
            <a:r>
              <a:rPr lang="es-CL" sz="2800" spc="100" dirty="0" smtClean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61000"/>
                    </a:srgbClr>
                  </a:outerShdw>
                </a:effectLst>
                <a:latin typeface="Avenir Next Demi Bold" charset="0"/>
                <a:cs typeface="Avenir Next Demi Bold" charset="0"/>
              </a:rPr>
              <a:t>FIL - TEA</a:t>
            </a:r>
            <a:endParaRPr lang="es-CL" sz="2800" spc="100" dirty="0">
              <a:solidFill>
                <a:srgbClr val="1B4298"/>
              </a:solidFill>
              <a:effectLst>
                <a:outerShdw blurRad="50800" dist="38100" dir="2700000" algn="tl" rotWithShape="0">
                  <a:srgbClr val="000000">
                    <a:alpha val="61000"/>
                  </a:srgbClr>
                </a:outerShdw>
              </a:effectLst>
              <a:latin typeface="Avenir Next Demi Bold" charset="0"/>
              <a:cs typeface="Avenir Next Demi Bold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9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897156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>Actividades Formativas Alumnos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/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</a:b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003288"/>
              </p:ext>
            </p:extLst>
          </p:nvPr>
        </p:nvGraphicFramePr>
        <p:xfrm>
          <a:off x="266179" y="2529379"/>
          <a:ext cx="7456488" cy="34110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28244"/>
                <a:gridCol w="3728244"/>
              </a:tblGrid>
              <a:tr h="1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Ciclo de 20 </a:t>
                      </a: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Charlas realizadas por la </a:t>
                      </a: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PDI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Bullying</a:t>
                      </a:r>
                      <a:endParaRPr kumimoji="0" lang="es-ES" sz="28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 alumnos de 6° básico a IV ° medio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Charla Testimonial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Fundación Don Bosco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i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Prevención en el Consumo </a:t>
                      </a:r>
                      <a:r>
                        <a:rPr kumimoji="0" lang="es-ES" sz="2800" i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 Alcohol y Drogas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Alumnos </a:t>
                      </a:r>
                      <a:r>
                        <a:rPr kumimoji="0" lang="es-E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II°</a:t>
                      </a: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medio 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64137" y="1884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49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45"/>
            <a:ext cx="8229600" cy="897156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>Actividades Formativas 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>Apoderados</a:t>
            </a:r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/>
            </a:r>
            <a:b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</a:b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64137" y="1884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832973"/>
              </p:ext>
            </p:extLst>
          </p:nvPr>
        </p:nvGraphicFramePr>
        <p:xfrm>
          <a:off x="272835" y="1884798"/>
          <a:ext cx="8229600" cy="452381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03684"/>
                <a:gridCol w="4425916"/>
              </a:tblGrid>
              <a:tr h="1456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Charlas       PDI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i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Bullying</a:t>
                      </a:r>
                      <a:endParaRPr kumimoji="0" lang="es-ES" sz="2800" i="1" u="none" strike="noStrike" cap="none" normalizeH="0" baseline="0" dirty="0"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Para Directivas de Curso y 5° </a:t>
                      </a: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básicos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  <a:tr h="2071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 Programa de Integración Escolar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Taller </a:t>
                      </a: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y entrega estado de avance de los alumnos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que forman parte del Proyecto 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  <a:tr h="996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Psicóloga Proyecto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Integración Escolar</a:t>
                      </a: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Afectividad </a:t>
                      </a:r>
                      <a:r>
                        <a:rPr kumimoji="0" lang="es-E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y Sexualidad en alumnos de </a:t>
                      </a:r>
                      <a:r>
                        <a:rPr kumimoji="0" lang="es-E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kumimoji="0" lang="es-ES" sz="2800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rekinder</a:t>
                      </a:r>
                      <a:r>
                        <a:rPr kumimoji="0" lang="es-ES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srgbClr val="000000">
                                <a:alpha val="53000"/>
                              </a:srgbClr>
                            </a:outerShdw>
                          </a:effectLst>
                        </a:rPr>
                        <a:t> 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3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0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897156"/>
          </a:xfrm>
        </p:spPr>
        <p:txBody>
          <a:bodyPr/>
          <a:lstStyle/>
          <a:p>
            <a:r>
              <a:rPr lang="es-ES_tradnl" sz="4000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br>
              <a:rPr lang="es-ES_tradnl" sz="4000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>Actividades Formativas </a:t>
            </a: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>Docentes</a:t>
            </a:r>
            <a:r>
              <a:rPr lang="es-C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  <a:t/>
            </a:r>
            <a:br>
              <a:rPr lang="es-C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venir Next Demi Bold"/>
              </a:rPr>
            </a:br>
            <a:endParaRPr lang="en-US" sz="4000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075253"/>
              </p:ext>
            </p:extLst>
          </p:nvPr>
        </p:nvGraphicFramePr>
        <p:xfrm>
          <a:off x="266179" y="1955745"/>
          <a:ext cx="7456488" cy="47264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28244"/>
                <a:gridCol w="3728244"/>
              </a:tblGrid>
              <a:tr h="2381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Psicopedagoga y Especialista Programa de Integración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Puesta al día 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“Evaluación Diferenciada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vs. Programa 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de Integración Escolar”</a:t>
                      </a:r>
                    </a:p>
                  </a:txBody>
                  <a:tcPr horzOverflow="overflow"/>
                </a:tc>
              </a:tr>
              <a:tr h="2344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 Especialistas Programa de Integración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+mn-lt"/>
                          <a:ea typeface="ＭＳ Ｐゴシック" charset="0"/>
                          <a:cs typeface="Avenir Next Demi Bold" charset="0"/>
                        </a:rPr>
                        <a:t>(Fonoaudióloga, 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+mn-lt"/>
                          <a:ea typeface="ＭＳ Ｐゴシック" charset="0"/>
                          <a:cs typeface="Avenir Next Demi Bold" charset="0"/>
                        </a:rPr>
                        <a:t>Psicóloga 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Charla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- Taller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62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Trabajo con Alumnos con diagnóstico  </a:t>
                      </a: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TEL 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62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, TEA y TDA 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64137" y="1884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0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897156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CL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Actividades dentro del Ámbito Vocacional para III° y IV° </a:t>
            </a:r>
            <a:r>
              <a:rPr lang="es-CL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/>
            </a:r>
            <a:br>
              <a:rPr lang="es-CL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153694"/>
              </p:ext>
            </p:extLst>
          </p:nvPr>
        </p:nvGraphicFramePr>
        <p:xfrm>
          <a:off x="266179" y="2529379"/>
          <a:ext cx="7456488" cy="33073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24283"/>
                <a:gridCol w="3932205"/>
              </a:tblGrid>
              <a:tr h="1417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Charla Ranking de notas 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 A todos los slumnos desde I</a:t>
                      </a:r>
                      <a:r>
                        <a:rPr kumimoji="0" lang="es-C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° </a:t>
                      </a: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hasta  </a:t>
                      </a:r>
                      <a:r>
                        <a:rPr kumimoji="0" lang="es-C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IV</a:t>
                      </a:r>
                      <a:r>
                        <a:rPr kumimoji="0" lang="es-C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°</a:t>
                      </a:r>
                      <a:endParaRPr kumimoji="0" lang="es-C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  <a:tr h="18899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Inscripción PSU</a:t>
                      </a:r>
                      <a:endParaRPr kumimoji="0" lang="es-CL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Se </a:t>
                      </a: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acompañó a todos los alumnos de </a:t>
                      </a: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  <a:latin typeface="Avenir Next Demi Bold" charset="0"/>
                          <a:ea typeface="ＭＳ Ｐゴシック" charset="0"/>
                          <a:cs typeface="Avenir Next Demi Bold" charset="0"/>
                        </a:rPr>
                        <a:t>IVº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  <a:latin typeface="Avenir Next Demi Bold" charset="0"/>
                        <a:ea typeface="ＭＳ Ｐゴシック" charset="0"/>
                        <a:cs typeface="Avenir Next Demi Bold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64137" y="1884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70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332"/>
            <a:ext cx="8229600" cy="897156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de Apoyo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s-CL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Actividades dentro del </a:t>
            </a:r>
            <a:r>
              <a:rPr lang="es-CL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ámbito </a:t>
            </a:r>
            <a:r>
              <a:rPr lang="es-CL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Vocacional para III° y IV° </a:t>
            </a:r>
            <a:r>
              <a:rPr lang="es-CL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/>
            </a:r>
            <a:br>
              <a:rPr lang="es-CL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64137" y="1884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78858"/>
              </p:ext>
            </p:extLst>
          </p:nvPr>
        </p:nvGraphicFramePr>
        <p:xfrm>
          <a:off x="441347" y="2501762"/>
          <a:ext cx="7547810" cy="38287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73905"/>
                <a:gridCol w="3773905"/>
              </a:tblGrid>
              <a:tr h="152316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Charlas institucionales de diversas casas de estudios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U. Ch., </a:t>
                      </a:r>
                      <a:r>
                        <a:rPr lang="es-ES" sz="2800" dirty="0" err="1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Usach</a:t>
                      </a: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, UFSM, PUC,</a:t>
                      </a:r>
                      <a:r>
                        <a:rPr lang="es-ES" sz="28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 UCSH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72308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Charla Escuelas Matrices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Para aquellos alumnos que presentaron interés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3323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Ferias universitarias</a:t>
                      </a:r>
                      <a:r>
                        <a:rPr lang="es-ES" sz="28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 en el colegio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58000"/>
                              </a:srgbClr>
                            </a:outerShdw>
                          </a:effectLst>
                        </a:rPr>
                        <a:t>TES y Feria de Universidades Privadas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58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9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228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Administración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1155" y="1843824"/>
            <a:ext cx="741557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8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>
                <a:latin typeface="Avenir Next Demi Bold"/>
                <a:cs typeface="Avenir Next Demi Bold"/>
              </a:rPr>
              <a:t>Los ingresos por FICOM durante el </a:t>
            </a:r>
            <a:r>
              <a:rPr lang="es-ES" sz="2800" dirty="0" smtClean="0">
                <a:latin typeface="Avenir Next Demi Bold"/>
                <a:cs typeface="Avenir Next Demi Bold"/>
              </a:rPr>
              <a:t>2017 </a:t>
            </a:r>
            <a:r>
              <a:rPr lang="es-ES" sz="2800" dirty="0">
                <a:latin typeface="Avenir Next Demi Bold"/>
                <a:cs typeface="Avenir Next Demi Bold"/>
              </a:rPr>
              <a:t>fueron </a:t>
            </a:r>
            <a:r>
              <a:rPr lang="es-ES" sz="2800" dirty="0" smtClean="0">
                <a:latin typeface="Avenir Next Demi Bold"/>
                <a:cs typeface="Avenir Next Demi Bold"/>
              </a:rPr>
              <a:t>$1.059.664.614.</a:t>
            </a:r>
          </a:p>
          <a:p>
            <a:pPr marL="285750" indent="-285750" algn="just">
              <a:spcBef>
                <a:spcPts val="1200"/>
              </a:spcBef>
              <a:spcAft>
                <a:spcPts val="1800"/>
              </a:spcAft>
              <a:buClr>
                <a:srgbClr val="800000"/>
              </a:buClr>
              <a:buFont typeface="Arial"/>
              <a:buChar char="•"/>
            </a:pPr>
            <a:r>
              <a:rPr lang="es-ES" sz="2800" dirty="0">
                <a:latin typeface="Avenir Next Demi Bold"/>
                <a:cs typeface="Avenir Next Demi Bold"/>
              </a:rPr>
              <a:t>Los ingresos </a:t>
            </a:r>
            <a:r>
              <a:rPr lang="es-ES" sz="2800" dirty="0" smtClean="0">
                <a:latin typeface="Avenir Next Demi Bold"/>
                <a:cs typeface="Avenir Next Demi Bold"/>
              </a:rPr>
              <a:t>por subvención </a:t>
            </a:r>
            <a:r>
              <a:rPr lang="es-ES" sz="2800" dirty="0">
                <a:latin typeface="Avenir Next Demi Bold"/>
                <a:cs typeface="Avenir Next Demi Bold"/>
              </a:rPr>
              <a:t>durante el 2017 fueron </a:t>
            </a:r>
            <a:r>
              <a:rPr lang="es-ES" sz="2800" dirty="0" smtClean="0">
                <a:latin typeface="Avenir Next Demi Bold"/>
                <a:cs typeface="Avenir Next Demi Bold"/>
              </a:rPr>
              <a:t>$1.074.855.645.</a:t>
            </a:r>
            <a:endParaRPr lang="es-ES" sz="2800" dirty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7761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6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7327107" cy="4525963"/>
          </a:xfrm>
        </p:spPr>
        <p:txBody>
          <a:bodyPr/>
          <a:lstStyle/>
          <a:p>
            <a:pPr marL="285750" indent="-285750" algn="just">
              <a:spcBef>
                <a:spcPts val="2400"/>
              </a:spcBef>
              <a:spcAft>
                <a:spcPts val="24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Hubo una morosidad de $</a:t>
            </a:r>
            <a:r>
              <a:rPr lang="es-ES" sz="2800" dirty="0" smtClean="0">
                <a:latin typeface="Avenir Next Demi Bold"/>
                <a:cs typeface="Avenir Next Demi Bold"/>
              </a:rPr>
              <a:t>47.401.041 </a:t>
            </a:r>
            <a:r>
              <a:rPr lang="es-ES" sz="2800" dirty="0">
                <a:latin typeface="Avenir Next Demi Bold"/>
                <a:cs typeface="Avenir Next Demi Bold"/>
              </a:rPr>
              <a:t>lo que representa un 4,3% del total del </a:t>
            </a:r>
            <a:r>
              <a:rPr lang="es-ES" sz="2800" dirty="0" smtClean="0">
                <a:latin typeface="Avenir Next Demi Bold"/>
                <a:cs typeface="Avenir Next Demi Bold"/>
              </a:rPr>
              <a:t>FICOM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229102" y="676069"/>
            <a:ext cx="6063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Administración</a:t>
            </a:r>
            <a:endParaRPr lang="es-ES" sz="4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86618"/>
              </p:ext>
            </p:extLst>
          </p:nvPr>
        </p:nvGraphicFramePr>
        <p:xfrm>
          <a:off x="745569" y="3421316"/>
          <a:ext cx="6792918" cy="25477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6459"/>
                <a:gridCol w="3396459"/>
              </a:tblGrid>
              <a:tr h="6369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2017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4,3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  <a:tr h="6369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2016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3,2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  <a:tr h="6369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2015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2,8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  <a:tr h="6369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2014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63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1,4</a:t>
                      </a:r>
                      <a:endParaRPr lang="es-ES" sz="2800" dirty="0">
                        <a:effectLst>
                          <a:outerShdw blurRad="50800" dist="38100" dir="2700000" algn="tl" rotWithShape="0">
                            <a:srgbClr val="000000">
                              <a:alpha val="63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0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49" y="274638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Consejo de Coordinación</a:t>
            </a:r>
            <a:br>
              <a:rPr lang="es-ES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</a:br>
            <a:endParaRPr lang="en-US" dirty="0">
              <a:solidFill>
                <a:srgbClr val="1B4298"/>
              </a:solidFill>
              <a:latin typeface="Avenir Next Demi Bold"/>
              <a:cs typeface="Avenir Next Demi Bold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139709"/>
              </p:ext>
            </p:extLst>
          </p:nvPr>
        </p:nvGraphicFramePr>
        <p:xfrm>
          <a:off x="0" y="1216841"/>
          <a:ext cx="8229600" cy="48942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P. Juan Bustamante Zamorano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Director</a:t>
                      </a:r>
                      <a:endParaRPr lang="es-ES" sz="2800" b="0" dirty="0"/>
                    </a:p>
                  </a:txBody>
                  <a:tcPr/>
                </a:tc>
              </a:tr>
              <a:tr h="624502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Germán Gómez Veas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Rector</a:t>
                      </a:r>
                      <a:endParaRPr lang="es-E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P. Darío Navarro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Coordinador de Evangelización</a:t>
                      </a:r>
                      <a:endParaRPr lang="es-ES" sz="2800" b="0" dirty="0"/>
                    </a:p>
                  </a:txBody>
                  <a:tcPr/>
                </a:tc>
              </a:tr>
              <a:tr h="591639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Marcela Yáñez Mendoza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Coordinación Académica</a:t>
                      </a:r>
                      <a:endParaRPr lang="es-ES" sz="2800" b="0" dirty="0"/>
                    </a:p>
                  </a:txBody>
                  <a:tcPr/>
                </a:tc>
              </a:tr>
              <a:tr h="57363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Ángel Sánchez Paz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Coordinación de Ambiente</a:t>
                      </a:r>
                      <a:endParaRPr lang="es-ES" sz="2800" b="0" dirty="0"/>
                    </a:p>
                  </a:txBody>
                  <a:tcPr/>
                </a:tc>
              </a:tr>
              <a:tr h="69655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Joselyn Domínguez Zepeda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Coordinación de Apoyo</a:t>
                      </a:r>
                      <a:endParaRPr lang="es-ES" sz="2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Eduardo Martínez Miranda</a:t>
                      </a:r>
                      <a:endParaRPr lang="es-E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Administración</a:t>
                      </a:r>
                      <a:endParaRPr lang="es-E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28408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55000"/>
                    </a:srgbClr>
                  </a:outerShdw>
                </a:effectLst>
                <a:latin typeface="Avenir Next Demi Bold"/>
                <a:cs typeface="Avenir Next Demi Bold"/>
              </a:rPr>
              <a:t>15% </a:t>
            </a:r>
          </a:p>
          <a:p>
            <a:pPr marL="0" indent="0" algn="just">
              <a:buNone/>
            </a:pPr>
            <a:r>
              <a:rPr lang="es-E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55000"/>
                    </a:srgbClr>
                  </a:outerShdw>
                </a:effectLst>
                <a:latin typeface="Avenir Next Demi Bold"/>
                <a:cs typeface="Avenir Next Demi Bold"/>
              </a:rPr>
              <a:t>420</a:t>
            </a:r>
          </a:p>
          <a:p>
            <a:pPr marL="0" indent="0" algn="just">
              <a:buNone/>
            </a:pPr>
            <a:r>
              <a:rPr lang="es-ES" dirty="0" smtClean="0">
                <a:latin typeface="Avenir Next Demi Bold"/>
                <a:cs typeface="Avenir Next Demi Bold"/>
              </a:rPr>
              <a:t> 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311041" y="635095"/>
            <a:ext cx="54490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Administración</a:t>
            </a:r>
            <a:endParaRPr lang="es-ES" sz="4400" dirty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298088" y="2070787"/>
            <a:ext cx="4588644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latin typeface="Avenir Next Demi Bold"/>
                <a:cs typeface="Avenir Next Demi Bold"/>
              </a:rPr>
              <a:t>de nuestros ingresos por </a:t>
            </a:r>
            <a:r>
              <a:rPr lang="es-ES" sz="2800" dirty="0" smtClean="0">
                <a:latin typeface="Avenir Next Demi Bold"/>
                <a:cs typeface="Avenir Next Demi Bold"/>
              </a:rPr>
              <a:t>FICOM </a:t>
            </a:r>
            <a:r>
              <a:rPr lang="es-ES" sz="2800" dirty="0">
                <a:latin typeface="Avenir Next Demi Bold"/>
                <a:cs typeface="Avenir Next Demi Bold"/>
              </a:rPr>
              <a:t>se </a:t>
            </a:r>
            <a:r>
              <a:rPr lang="es-ES" sz="2800" dirty="0" smtClean="0">
                <a:latin typeface="Avenir Next Demi Bold"/>
                <a:cs typeface="Avenir Next Demi Bold"/>
              </a:rPr>
              <a:t>entregaron </a:t>
            </a:r>
            <a:r>
              <a:rPr lang="es-ES" sz="2800" dirty="0">
                <a:latin typeface="Avenir Next Demi Bold"/>
                <a:cs typeface="Avenir Next Demi Bold"/>
              </a:rPr>
              <a:t>en </a:t>
            </a:r>
            <a:r>
              <a:rPr lang="es-ES" sz="2800" dirty="0" smtClean="0">
                <a:latin typeface="Avenir Next Demi Bold"/>
                <a:cs typeface="Avenir Next Demi Bold"/>
              </a:rPr>
              <a:t>becas</a:t>
            </a:r>
          </a:p>
          <a:p>
            <a:pPr algn="just"/>
            <a:r>
              <a:rPr lang="es-ES" sz="2800" dirty="0" smtClean="0">
                <a:latin typeface="Avenir Next Demi Bold"/>
                <a:cs typeface="Avenir Next Demi Bold"/>
              </a:rPr>
              <a:t> </a:t>
            </a:r>
            <a:endParaRPr lang="es-ES" sz="2800" dirty="0">
              <a:latin typeface="Avenir Next Demi Bold"/>
              <a:cs typeface="Avenir Next Demi Bold"/>
            </a:endParaRPr>
          </a:p>
          <a:p>
            <a:pPr algn="just"/>
            <a:r>
              <a:rPr lang="es-ES" sz="2800" dirty="0">
                <a:latin typeface="Avenir Next Demi Bold"/>
                <a:cs typeface="Avenir Next Demi Bold"/>
              </a:rPr>
              <a:t>alumnos fueron beneficiados con becas </a:t>
            </a:r>
            <a:r>
              <a:rPr lang="es-ES" sz="2800" dirty="0">
                <a:cs typeface="Avenir Next Demi Bold"/>
              </a:rPr>
              <a:t>(equivalente al 28% de nuestras familias)</a:t>
            </a:r>
            <a:r>
              <a:rPr lang="es-ES" sz="2800" dirty="0">
                <a:latin typeface="Avenir Next Demi Bold"/>
                <a:cs typeface="Avenir Next Demi Bold"/>
              </a:rPr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56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573206"/>
            <a:ext cx="7613897" cy="5552957"/>
          </a:xfrm>
        </p:spPr>
        <p:txBody>
          <a:bodyPr/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endParaRPr lang="es-ES" dirty="0" smtClean="0">
              <a:latin typeface="Avenir Next Demi Bold"/>
              <a:cs typeface="Avenir Next Demi Bold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Se </a:t>
            </a:r>
            <a:r>
              <a:rPr lang="es-ES" sz="2800" dirty="0" smtClean="0">
                <a:latin typeface="Avenir Next Demi Bold"/>
                <a:cs typeface="Avenir Next Demi Bold"/>
              </a:rPr>
              <a:t>invirtió aproximadamente </a:t>
            </a:r>
            <a:r>
              <a:rPr lang="es-ES" sz="2800" dirty="0">
                <a:latin typeface="Avenir Next Demi Bold"/>
                <a:cs typeface="Avenir Next Demi Bold"/>
              </a:rPr>
              <a:t>un </a:t>
            </a:r>
            <a:r>
              <a:rPr lang="es-ES" sz="2800" dirty="0" smtClean="0">
                <a:latin typeface="Avenir Next Demi Bold"/>
                <a:cs typeface="Avenir Next Demi Bold"/>
              </a:rPr>
              <a:t>13% </a:t>
            </a:r>
            <a:r>
              <a:rPr lang="es-ES" sz="2800" dirty="0">
                <a:latin typeface="Avenir Next Demi Bold"/>
                <a:cs typeface="Avenir Next Demi Bold"/>
              </a:rPr>
              <a:t>de los ingresos totales </a:t>
            </a:r>
            <a:r>
              <a:rPr lang="es-ES" sz="2800" dirty="0">
                <a:cs typeface="Avenir Next Demi Bold"/>
              </a:rPr>
              <a:t>(</a:t>
            </a:r>
            <a:r>
              <a:rPr lang="es-ES" sz="2800" dirty="0" smtClean="0">
                <a:cs typeface="Avenir Next Demi Bold"/>
              </a:rPr>
              <a:t>subvención </a:t>
            </a:r>
            <a:r>
              <a:rPr lang="es-ES" sz="2800" dirty="0">
                <a:cs typeface="Avenir Next Demi Bold"/>
              </a:rPr>
              <a:t>y FICOM</a:t>
            </a:r>
            <a:r>
              <a:rPr lang="es-ES" sz="2800" dirty="0" smtClean="0">
                <a:cs typeface="Avenir Next Demi Bold"/>
              </a:rPr>
              <a:t>)</a:t>
            </a:r>
            <a:r>
              <a:rPr lang="es-ES" sz="2800" dirty="0" smtClean="0">
                <a:latin typeface="Avenir Next Demi Bold"/>
                <a:cs typeface="Avenir Next Demi Bold"/>
              </a:rPr>
              <a:t>.</a:t>
            </a:r>
            <a:endParaRPr lang="es-ES" sz="2800" dirty="0">
              <a:latin typeface="Avenir Next Demi Bold"/>
              <a:cs typeface="Avenir Next Demi Bold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 smtClean="0">
                <a:latin typeface="Avenir Next Demi Bold"/>
                <a:cs typeface="Avenir Next Demi Bold"/>
              </a:rPr>
              <a:t>Aproximadamente un 6% en tecnología </a:t>
            </a:r>
            <a:r>
              <a:rPr lang="es-ES" sz="2800" dirty="0" smtClean="0">
                <a:cs typeface="Avenir Next Demi Bold"/>
              </a:rPr>
              <a:t>(laboratorios sector de enseñanza básica y media, circuito cerrado de televisión, programas computacionales, alarmas, redes, iluminación)</a:t>
            </a:r>
            <a:r>
              <a:rPr lang="es-ES" sz="2800" dirty="0" smtClean="0">
                <a:latin typeface="Avenir Next Demi Bold"/>
                <a:cs typeface="Avenir Next Demi Bold"/>
              </a:rPr>
              <a:t>. </a:t>
            </a:r>
            <a:endParaRPr lang="es-ES" sz="28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433951" y="327363"/>
            <a:ext cx="57767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Administración</a:t>
            </a:r>
            <a:endParaRPr lang="es-ES" sz="40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59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85" y="1249366"/>
            <a:ext cx="7654867" cy="5950424"/>
          </a:xfrm>
        </p:spPr>
        <p:txBody>
          <a:bodyPr/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A</a:t>
            </a:r>
            <a:r>
              <a:rPr lang="es-ES" sz="2800" dirty="0" smtClean="0">
                <a:latin typeface="Avenir Next Demi Bold"/>
                <a:cs typeface="Avenir Next Demi Bold"/>
              </a:rPr>
              <a:t>proximadamente un 3% del ingreso total se invirtió en la implementación de nuevos espacios </a:t>
            </a:r>
            <a:r>
              <a:rPr lang="es-ES" sz="2800" dirty="0" smtClean="0">
                <a:cs typeface="Avenir Next Demi Bold"/>
              </a:rPr>
              <a:t>(baños alumnado, baños docentes, oficinas, otros)</a:t>
            </a:r>
            <a:r>
              <a:rPr lang="es-ES" sz="2800" dirty="0" smtClean="0">
                <a:latin typeface="Avenir Next Demi Bold"/>
                <a:cs typeface="Avenir Next Demi Bold"/>
              </a:rPr>
              <a:t>.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 smtClean="0">
                <a:latin typeface="Avenir Next Demi Bold"/>
                <a:cs typeface="Avenir Next Demi Bold"/>
              </a:rPr>
              <a:t>Aproximadamente un </a:t>
            </a:r>
            <a:r>
              <a:rPr lang="es-ES" sz="2800" dirty="0">
                <a:latin typeface="Avenir Next Demi Bold"/>
                <a:cs typeface="Avenir Next Demi Bold"/>
              </a:rPr>
              <a:t>4% en mejoramiento de </a:t>
            </a:r>
            <a:r>
              <a:rPr lang="es-ES" sz="2800" dirty="0" smtClean="0">
                <a:latin typeface="Avenir Next Demi Bold"/>
                <a:cs typeface="Avenir Next Demi Bold"/>
              </a:rPr>
              <a:t>instalaciones y mobiliario </a:t>
            </a:r>
            <a:r>
              <a:rPr lang="es-ES" sz="2800" dirty="0">
                <a:cs typeface="Avenir Next Demi Bold"/>
              </a:rPr>
              <a:t>(</a:t>
            </a:r>
            <a:r>
              <a:rPr lang="es-ES" sz="2800" dirty="0" smtClean="0">
                <a:cs typeface="Avenir Next Demi Bold"/>
              </a:rPr>
              <a:t>techumbres, remodelación enfermería</a:t>
            </a:r>
            <a:r>
              <a:rPr lang="es-ES" sz="2800" dirty="0">
                <a:cs typeface="Avenir Next Demi Bold"/>
              </a:rPr>
              <a:t>, levantamiento de rejas en todo el </a:t>
            </a:r>
            <a:r>
              <a:rPr lang="es-ES" sz="2800" dirty="0" smtClean="0">
                <a:cs typeface="Avenir Next Demi Bold"/>
              </a:rPr>
              <a:t>perímetro </a:t>
            </a:r>
            <a:r>
              <a:rPr lang="es-ES" sz="2800" dirty="0">
                <a:cs typeface="Avenir Next Demi Bold"/>
              </a:rPr>
              <a:t>del estadio, jardineras </a:t>
            </a:r>
            <a:r>
              <a:rPr lang="es-ES" sz="2800" dirty="0" smtClean="0">
                <a:cs typeface="Avenir Next Demi Bold"/>
              </a:rPr>
              <a:t>sector de enseñanza básica</a:t>
            </a:r>
            <a:r>
              <a:rPr lang="es-ES" sz="2800" dirty="0">
                <a:cs typeface="Avenir Next Demi Bold"/>
              </a:rPr>
              <a:t>, </a:t>
            </a:r>
            <a:r>
              <a:rPr lang="es-ES" sz="2800" dirty="0" err="1" smtClean="0">
                <a:cs typeface="Avenir Next Demi Bold"/>
              </a:rPr>
              <a:t>radier</a:t>
            </a:r>
            <a:r>
              <a:rPr lang="es-ES" sz="2800" dirty="0" smtClean="0">
                <a:cs typeface="Avenir Next Demi Bold"/>
              </a:rPr>
              <a:t> sector de educación inicial, mobiliario de salas, jardineras, otros)</a:t>
            </a:r>
            <a:r>
              <a:rPr lang="es-ES" sz="2800" dirty="0" smtClean="0">
                <a:latin typeface="Avenir Next Demi Bold"/>
                <a:cs typeface="Avenir Next Demi Bold"/>
              </a:rPr>
              <a:t>.</a:t>
            </a:r>
            <a:endParaRPr lang="es-ES" sz="2800" dirty="0">
              <a:latin typeface="Avenir Next Demi Bold"/>
              <a:cs typeface="Avenir Next Demi Bold"/>
            </a:endParaRP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</a:pP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085706" y="573634"/>
            <a:ext cx="61455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Administración</a:t>
            </a:r>
            <a:endParaRPr lang="es-ES" sz="40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5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242699"/>
              </p:ext>
            </p:extLst>
          </p:nvPr>
        </p:nvGraphicFramePr>
        <p:xfrm>
          <a:off x="2422768" y="-356247"/>
          <a:ext cx="6369539" cy="720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1693"/>
                <a:gridCol w="2207846"/>
              </a:tblGrid>
              <a:tr h="1139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u="non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ESTADO DE INGRESOS Y EGRESOS AÑO 2017</a:t>
                      </a:r>
                      <a:endParaRPr lang="es-ES" sz="2400" u="non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 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3521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FICOM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>
                          <a:effectLst/>
                          <a:latin typeface="+mn-lt"/>
                        </a:rPr>
                        <a:t>               1.059.664.614</a:t>
                      </a:r>
                      <a:endParaRPr lang="es-E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6224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Subvención 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escolar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                 1.074.855.645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669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Subvenciones 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especiales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                    103.039.334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463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Otros 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Ingresos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                      19.231.438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669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Remuneraciones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        </a:t>
                      </a:r>
                      <a:r>
                        <a:rPr lang="es-ES" sz="2400" dirty="0" smtClean="0">
                          <a:effectLst/>
                          <a:latin typeface="+mn-lt"/>
                        </a:rPr>
                        <a:t>           1.428.989.656  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428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Inversiones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277.487.634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3566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es-ES" sz="2400" dirty="0">
                          <a:effectLst/>
                          <a:latin typeface="+mn-lt"/>
                        </a:rPr>
                        <a:t>gastos operacionales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194.255.775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388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Prestamos Bancarios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107.225.800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  <a:tr h="5898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Cuota Administración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+mn-lt"/>
                        </a:rPr>
                        <a:t>156.000.000</a:t>
                      </a:r>
                      <a:endParaRPr lang="es-E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6" marR="37586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15696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214924" y="4142154"/>
            <a:ext cx="220784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14924" y="4493846"/>
            <a:ext cx="16803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venir Next Demi Bold"/>
                <a:cs typeface="Avenir Next Demi Bold"/>
              </a:rPr>
              <a:t>Egresos</a:t>
            </a:r>
            <a:endParaRPr lang="es-ES" sz="3200" dirty="0">
              <a:latin typeface="Avenir Next Demi Bold"/>
              <a:cs typeface="Avenir Next Demi Bold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14924" y="1465385"/>
            <a:ext cx="1914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Avenir Next Demi Bold"/>
                <a:cs typeface="Avenir Next Demi Bold"/>
              </a:rPr>
              <a:t>Ingresos</a:t>
            </a:r>
            <a:endParaRPr lang="es-ES" sz="3200" dirty="0">
              <a:latin typeface="Avenir Next Demi Bold"/>
              <a:cs typeface="Avenir Next Demi Bold"/>
            </a:endParaRPr>
          </a:p>
        </p:txBody>
      </p:sp>
    </p:spTree>
    <p:extLst>
      <p:ext uri="{BB962C8B-B14F-4D97-AF65-F5344CB8AC3E}">
        <p14:creationId xmlns:p14="http://schemas.microsoft.com/office/powerpoint/2010/main" val="23874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100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1000"/>
                    </a:srgbClr>
                  </a:outerShdw>
                </a:effectLst>
                <a:latin typeface="Myriad Pro"/>
                <a:cs typeface="Myriad Pro"/>
              </a:rPr>
              <a:t>Contexto inicial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50" y="1426307"/>
            <a:ext cx="7968672" cy="4525963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Matrícula inicial: </a:t>
            </a:r>
            <a:r>
              <a:rPr lang="es-ES" sz="2800" dirty="0" smtClean="0">
                <a:latin typeface="Avenir Next Demi Bold"/>
                <a:cs typeface="Avenir Next Demi Bold"/>
              </a:rPr>
              <a:t>1.545 alumnos</a:t>
            </a:r>
            <a:r>
              <a:rPr lang="es-ES" sz="2800" dirty="0">
                <a:latin typeface="Avenir Next Demi Bold"/>
                <a:cs typeface="Avenir Next Demi Bold"/>
              </a:rPr>
              <a:t>	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Matrícula final: </a:t>
            </a:r>
            <a:r>
              <a:rPr lang="es-ES" sz="2800" dirty="0" smtClean="0">
                <a:latin typeface="Avenir Next Demi Bold"/>
                <a:cs typeface="Avenir Next Demi Bold"/>
              </a:rPr>
              <a:t>1.504</a:t>
            </a:r>
            <a:endParaRPr lang="es-ES" sz="2800" dirty="0">
              <a:latin typeface="Avenir Next Demi Bold"/>
              <a:cs typeface="Avenir Next Demi Bold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Nº de cursos: 40				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Dotación pedagógica total: </a:t>
            </a:r>
            <a:r>
              <a:rPr lang="es-ES" sz="2800" dirty="0" smtClean="0">
                <a:latin typeface="Avenir Next Demi Bold"/>
                <a:cs typeface="Avenir Next Demi Bold"/>
              </a:rPr>
              <a:t>61 </a:t>
            </a:r>
            <a:r>
              <a:rPr lang="es-ES" sz="2800" dirty="0">
                <a:latin typeface="Avenir Next Demi Bold"/>
                <a:cs typeface="Avenir Next Demi Bold"/>
              </a:rPr>
              <a:t>docentes y </a:t>
            </a:r>
            <a:r>
              <a:rPr lang="es-ES" sz="2800" dirty="0" smtClean="0">
                <a:latin typeface="Avenir Next Demi Bold"/>
                <a:cs typeface="Avenir Next Demi Bold"/>
              </a:rPr>
              <a:t>48 </a:t>
            </a:r>
            <a:r>
              <a:rPr lang="es-ES" sz="2800" dirty="0">
                <a:latin typeface="Avenir Next Demi Bold"/>
                <a:cs typeface="Avenir Next Demi Bold"/>
              </a:rPr>
              <a:t>asistentes de la educación </a:t>
            </a:r>
            <a:r>
              <a:rPr lang="es-ES" sz="2800" dirty="0">
                <a:cs typeface="Avenir Next Demi Bold"/>
              </a:rPr>
              <a:t>(auxiliares de párvulos, inspectores de patio, psicopedagogas, fonoaudióloga, psicóloga, auxiliares, porteros y administrativos)</a:t>
            </a:r>
            <a:r>
              <a:rPr lang="es-ES" sz="2800" dirty="0">
                <a:latin typeface="Avenir Next Demi Bold"/>
                <a:cs typeface="Avenir Next Demi Bold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ES" sz="2800" dirty="0">
                <a:latin typeface="Avenir Next Demi Bold"/>
                <a:cs typeface="Avenir Next Demi Bold"/>
              </a:rPr>
              <a:t>Sesiones del Consejo Escolar: 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Pedagógica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85723" cy="4525963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None/>
            </a:pPr>
            <a:r>
              <a:rPr lang="es-CL" sz="1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97% 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None/>
            </a:pPr>
            <a:r>
              <a:rPr lang="es-CL" dirty="0">
                <a:latin typeface="Avenir Next Demi Bold"/>
                <a:cs typeface="Avenir Next Demi Bold"/>
              </a:rPr>
              <a:t>de los alumnos de todo el Colegio aprobó el año escolar </a:t>
            </a:r>
            <a:r>
              <a:rPr lang="es-CL" dirty="0" smtClean="0">
                <a:latin typeface="Avenir Next Demi Bold"/>
                <a:cs typeface="Avenir Next Demi Bold"/>
              </a:rPr>
              <a:t>2017 </a:t>
            </a:r>
            <a:r>
              <a:rPr lang="es-CL" dirty="0">
                <a:latin typeface="Avenir Next Demi Bold"/>
                <a:cs typeface="Avenir Next Demi Bold"/>
              </a:rPr>
              <a:t>y fueron promovidos de curso.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Pedagógica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71073" cy="1862090"/>
          </a:xfrm>
        </p:spPr>
        <p:txBody>
          <a:bodyPr/>
          <a:lstStyle/>
          <a:p>
            <a:pPr marL="0" lvl="0" indent="0" algn="ctr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None/>
            </a:pPr>
            <a:r>
              <a:rPr lang="es-CL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59000"/>
                    </a:srgbClr>
                  </a:outerShdw>
                </a:effectLst>
                <a:latin typeface="Avenir Next Demi Bold"/>
                <a:cs typeface="Avenir Next Demi Bold"/>
              </a:rPr>
              <a:t>5,9 </a:t>
            </a:r>
            <a:endParaRPr lang="es-CL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59000"/>
                  </a:srgbClr>
                </a:outerShdw>
              </a:effectLst>
              <a:latin typeface="Avenir Next Demi Bold"/>
              <a:cs typeface="Avenir Next Demi Bold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</a:pPr>
            <a:r>
              <a:rPr lang="es-CL" sz="800" dirty="0">
                <a:latin typeface="Avenir Next Demi Bold"/>
                <a:cs typeface="Avenir Next Demi Bold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36889" y="1600201"/>
            <a:ext cx="2867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59000"/>
                    </a:srgbClr>
                  </a:outerShdw>
                </a:effectLst>
                <a:latin typeface="Avenir Next Demi Bold"/>
                <a:cs typeface="Avenir Next Demi Bold"/>
              </a:rPr>
              <a:t>5,4</a:t>
            </a:r>
            <a:endParaRPr lang="es-ES" sz="9600" dirty="0">
              <a:effectLst>
                <a:outerShdw blurRad="50800" dist="38100" dir="2700000" algn="tl" rotWithShape="0">
                  <a:srgbClr val="000000">
                    <a:alpha val="59000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880856" y="3180530"/>
            <a:ext cx="22943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venir Next Demi Bold"/>
                <a:cs typeface="Avenir Next Demi Bold"/>
              </a:rPr>
              <a:t>Promedio de notas de</a:t>
            </a:r>
          </a:p>
          <a:p>
            <a:pPr lvl="0" algn="ctr"/>
            <a:r>
              <a:rPr lang="es-CL" sz="2800" dirty="0">
                <a:latin typeface="Avenir Next Demi Bold"/>
                <a:cs typeface="Avenir Next Demi Bold"/>
              </a:rPr>
              <a:t>de 1º a 6º</a:t>
            </a:r>
            <a:endParaRPr lang="es-ES" sz="28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936889" y="3206073"/>
            <a:ext cx="24582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Avenir Next Demi Bold"/>
                <a:cs typeface="Avenir Next Demi Bold"/>
              </a:rPr>
              <a:t>Promedio de notas de</a:t>
            </a:r>
          </a:p>
          <a:p>
            <a:pPr lvl="0" algn="ctr"/>
            <a:r>
              <a:rPr lang="es-CL" sz="2800" dirty="0">
                <a:latin typeface="Avenir Next Demi Bold"/>
                <a:cs typeface="Avenir Next Demi Bold"/>
              </a:rPr>
              <a:t>De 7º a IVº</a:t>
            </a:r>
            <a:endParaRPr lang="es-ES" sz="2800" dirty="0">
              <a:latin typeface="Avenir Next Demi Bold"/>
              <a:cs typeface="Avenir Next Demi Bold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556" y="49282"/>
            <a:ext cx="6964906" cy="1143000"/>
          </a:xfrm>
        </p:spPr>
        <p:txBody>
          <a:bodyPr/>
          <a:lstStyle/>
          <a:p>
            <a:r>
              <a:rPr lang="es-ES_tradnl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  <a:t>Área </a:t>
            </a:r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  <a:t>Pedagógica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n-US" sz="4000" dirty="0" err="1"/>
              <a:t>Resultados</a:t>
            </a:r>
            <a:r>
              <a:rPr lang="en-US" sz="4000" dirty="0"/>
              <a:t> </a:t>
            </a:r>
            <a:r>
              <a:rPr lang="en-US" sz="4000" dirty="0" err="1" smtClean="0"/>
              <a:t>Evaluación</a:t>
            </a:r>
            <a:r>
              <a:rPr lang="en-US" sz="4000" dirty="0" smtClean="0"/>
              <a:t> </a:t>
            </a:r>
            <a:r>
              <a:rPr lang="en-US" sz="4000" dirty="0" err="1" smtClean="0"/>
              <a:t>progresiva</a:t>
            </a:r>
            <a:r>
              <a:rPr lang="en-US" sz="4000" dirty="0" smtClean="0"/>
              <a:t> y SIMCE</a:t>
            </a:r>
            <a:r>
              <a:rPr lang="es-ES_tradnl" b="1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8000"/>
                    </a:srgbClr>
                  </a:outerShdw>
                </a:effectLst>
                <a:latin typeface="Myriad Pro"/>
                <a:cs typeface="Myriad Pro"/>
              </a:rPr>
              <a:t/>
            </a:r>
            <a:br>
              <a:rPr lang="es-ES_tradnl" b="1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8000"/>
                    </a:srgbClr>
                  </a:outerShdw>
                </a:effectLst>
                <a:latin typeface="Myriad Pro"/>
                <a:cs typeface="Myriad Pro"/>
              </a:rPr>
            </a:br>
            <a:endParaRPr lang="en-US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488615"/>
              </p:ext>
            </p:extLst>
          </p:nvPr>
        </p:nvGraphicFramePr>
        <p:xfrm>
          <a:off x="226489" y="2208538"/>
          <a:ext cx="8379525" cy="3870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44735"/>
                <a:gridCol w="2171412"/>
                <a:gridCol w="2007532"/>
                <a:gridCol w="1509926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Comprensión lectora -Lenguaje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Matemática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Historia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Ciencias Naturales</a:t>
                      </a:r>
                      <a:endParaRPr lang="es-E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2º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4º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274 (- 8)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288 (+1)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6º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242 (-32)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264 (-17)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247 (-21) 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IIº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273 (+23)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320 (+5)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 (+6)</a:t>
                      </a:r>
                    </a:p>
                    <a:p>
                      <a:pPr algn="ctr"/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2"/>
            <a:ext cx="8229600" cy="1143000"/>
          </a:xfrm>
        </p:spPr>
        <p:txBody>
          <a:bodyPr/>
          <a:lstStyle/>
          <a:p>
            <a:r>
              <a:rPr lang="es-ES_tradnl" b="1" spc="100" dirty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  <a:t>Área </a:t>
            </a:r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  <a:t>Pedagógica</a:t>
            </a:r>
            <a:b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6000"/>
                    </a:srgbClr>
                  </a:outerShdw>
                </a:effectLst>
                <a:latin typeface="Avenir Next Demi Bold"/>
                <a:cs typeface="Avenir Next Demi Bold"/>
              </a:rPr>
            </a:b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smtClean="0"/>
              <a:t>PSU</a:t>
            </a:r>
            <a:r>
              <a:rPr lang="es-ES_tradnl" b="1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8000"/>
                    </a:srgbClr>
                  </a:outerShdw>
                </a:effectLst>
                <a:latin typeface="Myriad Pro"/>
                <a:cs typeface="Myriad Pro"/>
              </a:rPr>
              <a:t/>
            </a:r>
            <a:br>
              <a:rPr lang="es-ES_tradnl" b="1" dirty="0">
                <a:solidFill>
                  <a:srgbClr val="1B4298"/>
                </a:solidFill>
                <a:effectLst>
                  <a:outerShdw blurRad="50800" dist="38100" dir="2700000" algn="tl" rotWithShape="0">
                    <a:srgbClr val="000000">
                      <a:alpha val="58000"/>
                    </a:srgbClr>
                  </a:outerShdw>
                </a:effectLst>
                <a:latin typeface="Myriad Pro"/>
                <a:cs typeface="Myriad Pro"/>
              </a:rPr>
            </a:br>
            <a:endParaRPr lang="en-U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17584"/>
              </p:ext>
            </p:extLst>
          </p:nvPr>
        </p:nvGraphicFramePr>
        <p:xfrm>
          <a:off x="457200" y="1600198"/>
          <a:ext cx="8229600" cy="49329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1889679"/>
                <a:gridCol w="2007532"/>
                <a:gridCol w="2274989"/>
              </a:tblGrid>
              <a:tr h="655212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s-E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  <a:tr h="9405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Lenguaje</a:t>
                      </a:r>
                      <a:endParaRPr lang="es-ES" sz="2800" dirty="0" smtClean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547,5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548,8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558,6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521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Matemática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559,1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574,8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584,2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521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Historia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552,9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572,3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576,4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521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Ciencias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542,6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552,3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577,4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55212">
                <a:tc>
                  <a:txBody>
                    <a:bodyPr/>
                    <a:lstStyle/>
                    <a:p>
                      <a:r>
                        <a:rPr lang="es-ES" sz="2800" dirty="0" smtClean="0">
                          <a:solidFill>
                            <a:srgbClr val="1B4298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Promedio PSU General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 smtClean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  <a:p>
                      <a:pPr algn="ctr"/>
                      <a:r>
                        <a:rPr lang="es-ES" sz="2800" dirty="0" smtClean="0">
                          <a:solidFill>
                            <a:srgbClr val="1B4298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553,3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 smtClean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  <a:p>
                      <a:pPr algn="ctr"/>
                      <a:r>
                        <a:rPr lang="es-ES" sz="2800" dirty="0" smtClean="0">
                          <a:solidFill>
                            <a:srgbClr val="1B4298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561,8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 smtClean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  <a:p>
                      <a:pPr algn="ctr"/>
                      <a:r>
                        <a:rPr lang="es-ES" sz="2800" dirty="0" smtClean="0">
                          <a:solidFill>
                            <a:srgbClr val="1B4298"/>
                          </a:solidFill>
                          <a:effectLst>
                            <a:outerShdw blurRad="50800" dist="38100" dir="2700000" algn="tl" rotWithShape="0">
                              <a:srgbClr val="000000">
                                <a:alpha val="54000"/>
                              </a:srgbClr>
                            </a:outerShdw>
                          </a:effectLst>
                          <a:latin typeface="Avenir Next Demi Bold"/>
                          <a:cs typeface="Avenir Next Demi Bold"/>
                        </a:rPr>
                        <a:t>571,4</a:t>
                      </a:r>
                      <a:endParaRPr lang="es-ES" sz="2800" dirty="0">
                        <a:solidFill>
                          <a:srgbClr val="1B4298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54000"/>
                            </a:srgbClr>
                          </a:outerShdw>
                        </a:effectLst>
                        <a:latin typeface="Avenir Next Demi Bold"/>
                        <a:cs typeface="Avenir Next Demi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2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84"/>
            <a:ext cx="8229600" cy="1143000"/>
          </a:xfrm>
        </p:spPr>
        <p:txBody>
          <a:bodyPr/>
          <a:lstStyle/>
          <a:p>
            <a:r>
              <a:rPr lang="es-ES_tradnl" b="1" spc="100" dirty="0" smtClean="0">
                <a:solidFill>
                  <a:srgbClr val="1B42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Área Pedagógica</a:t>
            </a:r>
            <a:endParaRPr lang="en-US" b="1" spc="100" dirty="0">
              <a:solidFill>
                <a:srgbClr val="1B42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Demi Bold"/>
              <a:cs typeface="Avenir Next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6" y="903644"/>
            <a:ext cx="7951206" cy="4525963"/>
          </a:xfrm>
        </p:spPr>
        <p:txBody>
          <a:bodyPr/>
          <a:lstStyle/>
          <a:p>
            <a:pPr marL="0" indent="0" algn="ctr">
              <a:spcBef>
                <a:spcPts val="1272"/>
              </a:spcBef>
              <a:spcAft>
                <a:spcPts val="600"/>
              </a:spcAft>
              <a:buNone/>
            </a:pPr>
            <a:r>
              <a:rPr lang="es-CL" sz="4000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Demi Bold"/>
                <a:cs typeface="Avenir Next Demi Bold"/>
              </a:rPr>
              <a:t>Perfeccionamiento docente en metodologías activas</a:t>
            </a:r>
            <a:r>
              <a:rPr lang="es-CL" sz="4000" spc="100" dirty="0" smtClean="0">
                <a:latin typeface="Avenir Next Demi Bold"/>
                <a:cs typeface="Avenir Next Demi Bold"/>
              </a:rPr>
              <a:t> </a:t>
            </a:r>
            <a:endParaRPr lang="es-CL" sz="4000" dirty="0">
              <a:latin typeface="Avenir Next Demi Bold"/>
              <a:cs typeface="Avenir Next Demi Bold"/>
            </a:endParaRPr>
          </a:p>
          <a:p>
            <a:pPr algn="just">
              <a:spcBef>
                <a:spcPts val="1272"/>
              </a:spcBef>
              <a:spcAft>
                <a:spcPts val="600"/>
              </a:spcAft>
            </a:pPr>
            <a:r>
              <a:rPr lang="es-CL" sz="2800" dirty="0" smtClean="0"/>
              <a:t>Procuramos desarrollar </a:t>
            </a:r>
            <a:r>
              <a:rPr lang="es-CL" sz="2800" dirty="0"/>
              <a:t>respuestas a la diversidad y a los desafíos del mundo actual a través de dinámicas colaborativas al interior de la comunidad escolar</a:t>
            </a:r>
            <a:r>
              <a:rPr lang="es-CL" sz="2800" dirty="0" smtClean="0"/>
              <a:t>.</a:t>
            </a:r>
          </a:p>
          <a:p>
            <a:pPr algn="just">
              <a:spcBef>
                <a:spcPts val="1272"/>
              </a:spcBef>
              <a:spcAft>
                <a:spcPts val="600"/>
              </a:spcAft>
            </a:pPr>
            <a:r>
              <a:rPr lang="es-CL" sz="2800" dirty="0" smtClean="0"/>
              <a:t>A través de la instalación de un enfoque metodológico basado en dinámicas colaborativas, intencionaremos una mayor interdependencia </a:t>
            </a:r>
            <a:r>
              <a:rPr lang="es-CL" sz="2800" dirty="0"/>
              <a:t>positiva entre </a:t>
            </a:r>
            <a:r>
              <a:rPr lang="es-CL" sz="2800" dirty="0" smtClean="0"/>
              <a:t>alumnos</a:t>
            </a:r>
            <a:r>
              <a:rPr lang="es-CL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7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6107</TotalTime>
  <Words>1238</Words>
  <Application>Microsoft Office PowerPoint</Application>
  <PresentationFormat>Presentación en pantalla (4:3)</PresentationFormat>
  <Paragraphs>288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Avenir Next Demi Bold</vt:lpstr>
      <vt:lpstr>Calibri</vt:lpstr>
      <vt:lpstr>Myriad Pro</vt:lpstr>
      <vt:lpstr>Times New Roman</vt:lpstr>
      <vt:lpstr>Office Theme</vt:lpstr>
      <vt:lpstr>Presentación de PowerPoint</vt:lpstr>
      <vt:lpstr>Cuenta Pública del año 2017 </vt:lpstr>
      <vt:lpstr>Consejo de Coordinación </vt:lpstr>
      <vt:lpstr>Contexto inicial</vt:lpstr>
      <vt:lpstr>Área Pedagógica</vt:lpstr>
      <vt:lpstr>Área Pedagógica</vt:lpstr>
      <vt:lpstr>Área Pedagógica Resultados Evaluación progresiva y SIMCE </vt:lpstr>
      <vt:lpstr>Área Pedagógica Resultados PSU </vt:lpstr>
      <vt:lpstr>Área Pedagógica</vt:lpstr>
      <vt:lpstr>Área Pedagógica</vt:lpstr>
      <vt:lpstr>Coordinación de Evangelización</vt:lpstr>
      <vt:lpstr>Coordinación de Evangelización</vt:lpstr>
      <vt:lpstr>Coordinación de Evangelización</vt:lpstr>
      <vt:lpstr>Coordinación de Evangelización</vt:lpstr>
      <vt:lpstr>Coordinación de Ambiente</vt:lpstr>
      <vt:lpstr>Coordinación de Ambiente</vt:lpstr>
      <vt:lpstr>Coordinación de Ambiente</vt:lpstr>
      <vt:lpstr>Coordinación de Ambiente Asistencia anual a reuniones de apoderados </vt:lpstr>
      <vt:lpstr>Coordinación de Ambiente</vt:lpstr>
      <vt:lpstr>Área de Apoyo</vt:lpstr>
      <vt:lpstr>Área de Apoyo</vt:lpstr>
      <vt:lpstr>Área de Apoyo</vt:lpstr>
      <vt:lpstr>Área de Apoyo Actividades Formativas Alumnos </vt:lpstr>
      <vt:lpstr>Área de Apoyo Actividades Formativas Apoderados </vt:lpstr>
      <vt:lpstr>Área de Apoyo Actividades Formativas Docentes </vt:lpstr>
      <vt:lpstr>Área de Apoyo Actividades dentro del Ámbito Vocacional para III° y IV°  </vt:lpstr>
      <vt:lpstr>Área de Apoyo Actividades dentro del ámbito Vocacional para III° y IV°  </vt:lpstr>
      <vt:lpstr>Administración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Jose Barahona</dc:creator>
  <cp:lastModifiedBy>Angel Sánchez Paz</cp:lastModifiedBy>
  <cp:revision>90</cp:revision>
  <dcterms:created xsi:type="dcterms:W3CDTF">2016-12-12T21:40:19Z</dcterms:created>
  <dcterms:modified xsi:type="dcterms:W3CDTF">2018-03-16T12:43:37Z</dcterms:modified>
</cp:coreProperties>
</file>